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6"/>
  </p:notesMasterIdLst>
  <p:handoutMasterIdLst>
    <p:handoutMasterId r:id="rId17"/>
  </p:handoutMasterIdLst>
  <p:sldIdLst>
    <p:sldId id="256" r:id="rId2"/>
    <p:sldId id="316" r:id="rId3"/>
    <p:sldId id="318" r:id="rId4"/>
    <p:sldId id="320" r:id="rId5"/>
    <p:sldId id="319" r:id="rId6"/>
    <p:sldId id="321" r:id="rId7"/>
    <p:sldId id="302" r:id="rId8"/>
    <p:sldId id="313" r:id="rId9"/>
    <p:sldId id="311" r:id="rId10"/>
    <p:sldId id="312" r:id="rId11"/>
    <p:sldId id="325" r:id="rId12"/>
    <p:sldId id="323" r:id="rId13"/>
    <p:sldId id="324" r:id="rId14"/>
    <p:sldId id="322" r:id="rId15"/>
  </p:sldIdLst>
  <p:sldSz cx="9144000" cy="6858000" type="screen4x3"/>
  <p:notesSz cx="6918325" cy="9204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880" autoAdjust="0"/>
    <p:restoredTop sz="94660"/>
  </p:normalViewPr>
  <p:slideViewPr>
    <p:cSldViewPr>
      <p:cViewPr varScale="1">
        <p:scale>
          <a:sx n="106" d="100"/>
          <a:sy n="106" d="100"/>
        </p:scale>
        <p:origin x="-8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2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19538" y="0"/>
            <a:ext cx="2997200" cy="460375"/>
          </a:xfrm>
          <a:prstGeom prst="rect">
            <a:avLst/>
          </a:prstGeom>
        </p:spPr>
        <p:txBody>
          <a:bodyPr vert="horz" lIns="91440" tIns="45720" rIns="91440" bIns="45720" rtlCol="0"/>
          <a:lstStyle>
            <a:lvl1pPr algn="r">
              <a:defRPr sz="1200"/>
            </a:lvl1pPr>
          </a:lstStyle>
          <a:p>
            <a:fld id="{D3F5F3DA-5455-4B38-A405-7AB4A1A14057}" type="datetimeFigureOut">
              <a:rPr lang="en-US" smtClean="0"/>
              <a:pPr/>
              <a:t>10/13/10</a:t>
            </a:fld>
            <a:endParaRPr lang="en-US"/>
          </a:p>
        </p:txBody>
      </p:sp>
      <p:sp>
        <p:nvSpPr>
          <p:cNvPr id="4" name="Footer Placeholder 3"/>
          <p:cNvSpPr>
            <a:spLocks noGrp="1"/>
          </p:cNvSpPr>
          <p:nvPr>
            <p:ph type="ftr" sz="quarter" idx="2"/>
          </p:nvPr>
        </p:nvSpPr>
        <p:spPr>
          <a:xfrm>
            <a:off x="0" y="8742363"/>
            <a:ext cx="29972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19538" y="8742363"/>
            <a:ext cx="2997200" cy="460375"/>
          </a:xfrm>
          <a:prstGeom prst="rect">
            <a:avLst/>
          </a:prstGeom>
        </p:spPr>
        <p:txBody>
          <a:bodyPr vert="horz" lIns="91440" tIns="45720" rIns="91440" bIns="45720" rtlCol="0" anchor="b"/>
          <a:lstStyle>
            <a:lvl1pPr algn="r">
              <a:defRPr sz="1200"/>
            </a:lvl1pPr>
          </a:lstStyle>
          <a:p>
            <a:fld id="{0A5BBF92-CE0A-4565-BE6C-A69C4981133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2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19538" y="0"/>
            <a:ext cx="2997200" cy="460375"/>
          </a:xfrm>
          <a:prstGeom prst="rect">
            <a:avLst/>
          </a:prstGeom>
        </p:spPr>
        <p:txBody>
          <a:bodyPr vert="horz" lIns="91440" tIns="45720" rIns="91440" bIns="45720" rtlCol="0"/>
          <a:lstStyle>
            <a:lvl1pPr algn="r">
              <a:defRPr sz="1200"/>
            </a:lvl1pPr>
          </a:lstStyle>
          <a:p>
            <a:fld id="{0F523CF5-CF3B-49C2-97E9-6F9EB9A6A936}" type="datetimeFigureOut">
              <a:rPr lang="en-US" smtClean="0"/>
              <a:pPr/>
              <a:t>10/13/10</a:t>
            </a:fld>
            <a:endParaRPr lang="en-US"/>
          </a:p>
        </p:txBody>
      </p:sp>
      <p:sp>
        <p:nvSpPr>
          <p:cNvPr id="4" name="Slide Image Placeholder 3"/>
          <p:cNvSpPr>
            <a:spLocks noGrp="1" noRot="1" noChangeAspect="1"/>
          </p:cNvSpPr>
          <p:nvPr>
            <p:ph type="sldImg" idx="2"/>
          </p:nvPr>
        </p:nvSpPr>
        <p:spPr>
          <a:xfrm>
            <a:off x="1158875" y="690563"/>
            <a:ext cx="4600575" cy="34512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2150" y="4371975"/>
            <a:ext cx="5534025" cy="41417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2363"/>
            <a:ext cx="2997200"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19538" y="8742363"/>
            <a:ext cx="2997200" cy="460375"/>
          </a:xfrm>
          <a:prstGeom prst="rect">
            <a:avLst/>
          </a:prstGeom>
        </p:spPr>
        <p:txBody>
          <a:bodyPr vert="horz" lIns="91440" tIns="45720" rIns="91440" bIns="45720" rtlCol="0" anchor="b"/>
          <a:lstStyle>
            <a:lvl1pPr algn="r">
              <a:defRPr sz="1200"/>
            </a:lvl1pPr>
          </a:lstStyle>
          <a:p>
            <a:fld id="{DFB1B387-DC7F-4FAD-9AB7-2B0662236A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B1B387-DC7F-4FAD-9AB7-2B0662236A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20384" y="8744109"/>
            <a:ext cx="2997941" cy="460216"/>
          </a:xfrm>
          <a:prstGeom prst="rect">
            <a:avLst/>
          </a:prstGeom>
          <a:noFill/>
          <a:ln w="9525">
            <a:noFill/>
            <a:miter lim="800000"/>
            <a:headEnd/>
            <a:tailEnd/>
          </a:ln>
        </p:spPr>
        <p:txBody>
          <a:bodyPr lIns="92126" tIns="46063" rIns="92126" bIns="46063" anchor="b">
            <a:prstTxWarp prst="textNoShape">
              <a:avLst/>
            </a:prstTxWarp>
          </a:bodyPr>
          <a:lstStyle/>
          <a:p>
            <a:pPr algn="r"/>
            <a:fld id="{E02F963A-BDAF-6D40-BA49-0A0A23CA6238}" type="slidenum">
              <a:rPr lang="en-US" sz="1200">
                <a:ea typeface="ＭＳ Ｐゴシック" charset="-128"/>
                <a:cs typeface="ＭＳ Ｐゴシック" charset="-128"/>
              </a:rPr>
              <a:pPr algn="r"/>
              <a:t>2</a:t>
            </a:fld>
            <a:endParaRPr lang="en-US" sz="1200" dirty="0">
              <a:ea typeface="ＭＳ Ｐゴシック" charset="-128"/>
              <a:cs typeface="ＭＳ Ｐゴシック"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a:ea typeface="ＭＳ Ｐゴシック" charset="-128"/>
              <a:cs typeface="ＭＳ Ｐゴシック" charset="-128"/>
            </a:endParaRPr>
          </a:p>
        </p:txBody>
      </p:sp>
      <p:sp>
        <p:nvSpPr>
          <p:cNvPr id="47108" name="Slide Number Placeholder 3"/>
          <p:cNvSpPr>
            <a:spLocks noGrp="1"/>
          </p:cNvSpPr>
          <p:nvPr>
            <p:ph type="sldNum" sz="quarter" idx="5"/>
          </p:nvPr>
        </p:nvSpPr>
        <p:spPr>
          <a:noFill/>
        </p:spPr>
        <p:txBody>
          <a:bodyPr/>
          <a:lstStyle/>
          <a:p>
            <a:fld id="{244E206C-36E6-B64E-AAAD-D0DA83D119C2}"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20384" y="8744109"/>
            <a:ext cx="2997941" cy="460216"/>
          </a:xfrm>
          <a:prstGeom prst="rect">
            <a:avLst/>
          </a:prstGeom>
          <a:noFill/>
          <a:ln w="9525">
            <a:noFill/>
            <a:miter lim="800000"/>
            <a:headEnd/>
            <a:tailEnd/>
          </a:ln>
        </p:spPr>
        <p:txBody>
          <a:bodyPr lIns="92126" tIns="46063" rIns="92126" bIns="46063" anchor="b">
            <a:prstTxWarp prst="textNoShape">
              <a:avLst/>
            </a:prstTxWarp>
          </a:bodyPr>
          <a:lstStyle/>
          <a:p>
            <a:pPr algn="r"/>
            <a:fld id="{E02F963A-BDAF-6D40-BA49-0A0A23CA6238}" type="slidenum">
              <a:rPr lang="en-US" sz="1200">
                <a:ea typeface="ＭＳ Ｐゴシック" charset="-128"/>
                <a:cs typeface="ＭＳ Ｐゴシック" charset="-128"/>
              </a:rPr>
              <a:pPr algn="r"/>
              <a:t>4</a:t>
            </a:fld>
            <a:endParaRPr lang="en-US" sz="1200" dirty="0">
              <a:ea typeface="ＭＳ Ｐゴシック" charset="-128"/>
              <a:cs typeface="ＭＳ Ｐゴシック"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a:ea typeface="ＭＳ Ｐゴシック" charset="-128"/>
              <a:cs typeface="ＭＳ Ｐゴシック" charset="-128"/>
            </a:endParaRPr>
          </a:p>
        </p:txBody>
      </p:sp>
      <p:sp>
        <p:nvSpPr>
          <p:cNvPr id="48132" name="Slide Number Placeholder 3"/>
          <p:cNvSpPr>
            <a:spLocks noGrp="1"/>
          </p:cNvSpPr>
          <p:nvPr>
            <p:ph type="sldNum" sz="quarter" idx="5"/>
          </p:nvPr>
        </p:nvSpPr>
        <p:spPr>
          <a:noFill/>
        </p:spPr>
        <p:txBody>
          <a:bodyPr/>
          <a:lstStyle/>
          <a:p>
            <a:fld id="{D54B9DC4-8637-2849-B471-BDD18CF813FD}" type="slidenum">
              <a:rPr lang="en-US"/>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15" descr="Primary_PPT_cyan"/>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3075" name="Rectangle 3"/>
          <p:cNvSpPr>
            <a:spLocks noGrp="1" noChangeArrowheads="1"/>
          </p:cNvSpPr>
          <p:nvPr>
            <p:ph type="ctrTitle"/>
          </p:nvPr>
        </p:nvSpPr>
        <p:spPr/>
        <p:txBody>
          <a:bodyPr/>
          <a:lstStyle>
            <a:lvl1pPr>
              <a:defRPr/>
            </a:lvl1pPr>
          </a:lstStyle>
          <a:p>
            <a:r>
              <a:rPr lang="en-US" smtClean="0"/>
              <a:t>Click to edit Master title style</a:t>
            </a:r>
            <a:endParaRPr lang="en-US"/>
          </a:p>
        </p:txBody>
      </p:sp>
      <p:sp>
        <p:nvSpPr>
          <p:cNvPr id="3076" name="Rectangle 4"/>
          <p:cNvSpPr>
            <a:spLocks noGrp="1" noChangeArrowheads="1"/>
          </p:cNvSpPr>
          <p:nvPr>
            <p:ph type="subTitle" idx="1"/>
          </p:nvPr>
        </p:nvSpPr>
        <p:spPr>
          <a:xfrm>
            <a:off x="685800" y="2133600"/>
            <a:ext cx="7772400" cy="37338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430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12" descr="Primary_PPT_cyan2"/>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1430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1336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b="1">
          <a:solidFill>
            <a:schemeClr val="tx2"/>
          </a:solidFill>
          <a:latin typeface="+mj-lt"/>
          <a:ea typeface="MS PGothic" pitchFamily="34" charset="-128"/>
          <a:cs typeface="+mj-cs"/>
        </a:defRPr>
      </a:lvl1pPr>
      <a:lvl2pPr algn="l" rtl="0" eaLnBrk="1" fontAlgn="base" hangingPunct="1">
        <a:spcBef>
          <a:spcPct val="0"/>
        </a:spcBef>
        <a:spcAft>
          <a:spcPct val="0"/>
        </a:spcAft>
        <a:defRPr sz="3200" b="1">
          <a:solidFill>
            <a:schemeClr val="tx2"/>
          </a:solidFill>
          <a:latin typeface="Arial" charset="0"/>
          <a:ea typeface="MS PGothic" pitchFamily="34" charset="-128"/>
        </a:defRPr>
      </a:lvl2pPr>
      <a:lvl3pPr algn="l" rtl="0" eaLnBrk="1" fontAlgn="base" hangingPunct="1">
        <a:spcBef>
          <a:spcPct val="0"/>
        </a:spcBef>
        <a:spcAft>
          <a:spcPct val="0"/>
        </a:spcAft>
        <a:defRPr sz="3200" b="1">
          <a:solidFill>
            <a:schemeClr val="tx2"/>
          </a:solidFill>
          <a:latin typeface="Arial" charset="0"/>
          <a:ea typeface="MS PGothic" pitchFamily="34" charset="-128"/>
        </a:defRPr>
      </a:lvl3pPr>
      <a:lvl4pPr algn="l" rtl="0" eaLnBrk="1" fontAlgn="base" hangingPunct="1">
        <a:spcBef>
          <a:spcPct val="0"/>
        </a:spcBef>
        <a:spcAft>
          <a:spcPct val="0"/>
        </a:spcAft>
        <a:defRPr sz="3200" b="1">
          <a:solidFill>
            <a:schemeClr val="tx2"/>
          </a:solidFill>
          <a:latin typeface="Arial" charset="0"/>
          <a:ea typeface="MS PGothic" pitchFamily="34" charset="-128"/>
        </a:defRPr>
      </a:lvl4pPr>
      <a:lvl5pPr algn="l" rtl="0" eaLnBrk="1" fontAlgn="base" hangingPunct="1">
        <a:spcBef>
          <a:spcPct val="0"/>
        </a:spcBef>
        <a:spcAft>
          <a:spcPct val="0"/>
        </a:spcAft>
        <a:defRPr sz="3200" b="1">
          <a:solidFill>
            <a:schemeClr val="tx2"/>
          </a:solidFill>
          <a:latin typeface="Arial" charset="0"/>
          <a:ea typeface="MS PGothic" pitchFamily="34" charset="-128"/>
        </a:defRPr>
      </a:lvl5pPr>
      <a:lvl6pPr marL="457200" algn="l" rtl="0" eaLnBrk="1" fontAlgn="base" hangingPunct="1">
        <a:spcBef>
          <a:spcPct val="0"/>
        </a:spcBef>
        <a:spcAft>
          <a:spcPct val="0"/>
        </a:spcAft>
        <a:defRPr sz="3200" b="1">
          <a:solidFill>
            <a:schemeClr val="tx2"/>
          </a:solidFill>
          <a:latin typeface="Arial" charset="0"/>
          <a:ea typeface="ＭＳ Ｐゴシック" pitchFamily="-16" charset="-128"/>
        </a:defRPr>
      </a:lvl6pPr>
      <a:lvl7pPr marL="914400" algn="l" rtl="0" eaLnBrk="1" fontAlgn="base" hangingPunct="1">
        <a:spcBef>
          <a:spcPct val="0"/>
        </a:spcBef>
        <a:spcAft>
          <a:spcPct val="0"/>
        </a:spcAft>
        <a:defRPr sz="3200" b="1">
          <a:solidFill>
            <a:schemeClr val="tx2"/>
          </a:solidFill>
          <a:latin typeface="Arial" charset="0"/>
          <a:ea typeface="ＭＳ Ｐゴシック" pitchFamily="-16" charset="-128"/>
        </a:defRPr>
      </a:lvl7pPr>
      <a:lvl8pPr marL="1371600" algn="l" rtl="0" eaLnBrk="1" fontAlgn="base" hangingPunct="1">
        <a:spcBef>
          <a:spcPct val="0"/>
        </a:spcBef>
        <a:spcAft>
          <a:spcPct val="0"/>
        </a:spcAft>
        <a:defRPr sz="3200" b="1">
          <a:solidFill>
            <a:schemeClr val="tx2"/>
          </a:solidFill>
          <a:latin typeface="Arial" charset="0"/>
          <a:ea typeface="ＭＳ Ｐゴシック" pitchFamily="-16" charset="-128"/>
        </a:defRPr>
      </a:lvl8pPr>
      <a:lvl9pPr marL="1828800" algn="l" rtl="0" eaLnBrk="1" fontAlgn="base" hangingPunct="1">
        <a:spcBef>
          <a:spcPct val="0"/>
        </a:spcBef>
        <a:spcAft>
          <a:spcPct val="0"/>
        </a:spcAft>
        <a:defRPr sz="3200" b="1">
          <a:solidFill>
            <a:schemeClr val="tx2"/>
          </a:solidFill>
          <a:latin typeface="Arial" charset="0"/>
          <a:ea typeface="ＭＳ Ｐゴシック" pitchFamily="-16"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1600">
          <a:solidFill>
            <a:schemeClr val="tx1"/>
          </a:solidFill>
          <a:latin typeface="+mn-lt"/>
          <a:ea typeface="MS PGothic" pitchFamily="34" charset="-128"/>
        </a:defRPr>
      </a:lvl4pPr>
      <a:lvl5pPr marL="2057400" indent="-228600" algn="l" rtl="0" eaLnBrk="1" fontAlgn="base" hangingPunct="1">
        <a:spcBef>
          <a:spcPct val="20000"/>
        </a:spcBef>
        <a:spcAft>
          <a:spcPct val="0"/>
        </a:spcAft>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df"/><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2b2.cchm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1" Type="http://schemas.openxmlformats.org/officeDocument/2006/relationships/slideLayout" Target="../slideLayouts/slideLayout4.xml"/><Relationship Id="rId2"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tiff"/><Relationship Id="rId3"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7772400" cy="1600200"/>
          </a:xfrm>
        </p:spPr>
        <p:txBody>
          <a:bodyPr/>
          <a:lstStyle/>
          <a:p>
            <a:r>
              <a:rPr lang="en-US" dirty="0" smtClean="0"/>
              <a:t>Modular Chronic Disease Registries for QI and Comparative Effectiveness Research</a:t>
            </a:r>
            <a:endParaRPr lang="en-US" dirty="0"/>
          </a:p>
        </p:txBody>
      </p:sp>
      <p:sp>
        <p:nvSpPr>
          <p:cNvPr id="3" name="Subtitle 2"/>
          <p:cNvSpPr>
            <a:spLocks noGrp="1"/>
          </p:cNvSpPr>
          <p:nvPr>
            <p:ph type="subTitle" idx="1"/>
          </p:nvPr>
        </p:nvSpPr>
        <p:spPr>
          <a:xfrm>
            <a:off x="685800" y="4953000"/>
            <a:ext cx="7772400" cy="1600200"/>
          </a:xfrm>
        </p:spPr>
        <p:txBody>
          <a:bodyPr>
            <a:normAutofit/>
          </a:bodyPr>
          <a:lstStyle/>
          <a:p>
            <a:r>
              <a:rPr lang="en-US" sz="2000" dirty="0" smtClean="0"/>
              <a:t>Keith </a:t>
            </a:r>
            <a:r>
              <a:rPr lang="en-US" sz="2000" dirty="0" err="1" smtClean="0"/>
              <a:t>Marsolo</a:t>
            </a:r>
            <a:r>
              <a:rPr lang="en-US" sz="2000" dirty="0" smtClean="0"/>
              <a:t>, PhD </a:t>
            </a:r>
          </a:p>
          <a:p>
            <a:r>
              <a:rPr lang="en-US" sz="2000" dirty="0" smtClean="0"/>
              <a:t>Assistant Professor</a:t>
            </a:r>
          </a:p>
          <a:p>
            <a:r>
              <a:rPr lang="en-US" sz="2000" dirty="0" smtClean="0"/>
              <a:t>Division of Biomedical Informatics</a:t>
            </a:r>
          </a:p>
          <a:p>
            <a:r>
              <a:rPr lang="en-US" sz="2000" dirty="0" smtClean="0"/>
              <a:t>October 13, 2010</a:t>
            </a:r>
          </a:p>
          <a:p>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0"/>
            <a:ext cx="2819400" cy="990600"/>
          </a:xfrm>
        </p:spPr>
        <p:txBody>
          <a:bodyPr/>
          <a:lstStyle/>
          <a:p>
            <a:r>
              <a:rPr lang="en-US" dirty="0" smtClean="0">
                <a:solidFill>
                  <a:srgbClr val="FFFFFF"/>
                </a:solidFill>
              </a:rPr>
              <a:t>Chart Review</a:t>
            </a:r>
            <a:endParaRPr lang="en-US" dirty="0">
              <a:solidFill>
                <a:srgbClr val="FFFFFF"/>
              </a:solidFill>
            </a:endParaRPr>
          </a:p>
        </p:txBody>
      </p:sp>
      <p:pic>
        <p:nvPicPr>
          <p:cNvPr id="5" name="Content Placeholder 4" descr="chart_review_3.tiff"/>
          <p:cNvPicPr>
            <a:picLocks noGrp="1" noChangeAspect="1"/>
          </p:cNvPicPr>
          <p:nvPr>
            <p:ph sz="half" idx="1"/>
          </p:nvPr>
        </p:nvPicPr>
        <p:blipFill>
          <a:blip r:embed="rId2"/>
          <a:srcRect t="-1422" b="-1422"/>
          <a:stretch>
            <a:fillRect/>
          </a:stretch>
        </p:blipFill>
        <p:spPr>
          <a:xfrm>
            <a:off x="533400" y="838200"/>
            <a:ext cx="8229600" cy="6089904"/>
          </a:xfr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bwMode="auto">
          <a:xfrm>
            <a:off x="6248400" y="5562600"/>
            <a:ext cx="2895600"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2" name="Title 1"/>
          <p:cNvSpPr>
            <a:spLocks noGrp="1"/>
          </p:cNvSpPr>
          <p:nvPr>
            <p:ph type="title"/>
          </p:nvPr>
        </p:nvSpPr>
        <p:spPr>
          <a:xfrm>
            <a:off x="6324600" y="0"/>
            <a:ext cx="2819400" cy="990600"/>
          </a:xfrm>
        </p:spPr>
        <p:txBody>
          <a:bodyPr/>
          <a:lstStyle/>
          <a:p>
            <a:pPr algn="r"/>
            <a:r>
              <a:rPr lang="en-US" dirty="0" smtClean="0">
                <a:solidFill>
                  <a:srgbClr val="FFFFFF"/>
                </a:solidFill>
              </a:rPr>
              <a:t>Reports</a:t>
            </a:r>
            <a:endParaRPr lang="en-US" dirty="0">
              <a:solidFill>
                <a:srgbClr val="FFFFFF"/>
              </a:solidFill>
            </a:endParaRPr>
          </a:p>
        </p:txBody>
      </p:sp>
      <p:pic>
        <p:nvPicPr>
          <p:cNvPr id="9" name="Content Placeholder 8" descr="outcomes.pdf"/>
          <p:cNvPicPr>
            <a:picLocks noGrp="1" noChangeAspect="1"/>
          </p:cNvPicPr>
          <p:nvPr>
            <p:ph sz="half" idx="1"/>
          </p:nvPr>
        </p:nvPicPr>
        <mc:AlternateContent>
          <mc:Choice xmlns:ma="http://schemas.microsoft.com/office/mac/drawingml/2008/main" Requires="ma">
            <p:blipFill>
              <a:blip r:embed="rId2"/>
              <a:srcRect t="2117" b="10753"/>
              <a:stretch>
                <a:fillRect/>
              </a:stretch>
            </p:blipFill>
          </mc:Choice>
          <mc:Fallback>
            <p:blipFill>
              <a:blip r:embed="rId3"/>
              <a:srcRect t="2117" b="10753"/>
              <a:stretch>
                <a:fillRect/>
              </a:stretch>
            </p:blipFill>
          </mc:Fallback>
        </mc:AlternateContent>
        <p:spPr>
          <a:xfrm>
            <a:off x="154641" y="911352"/>
            <a:ext cx="8832473" cy="5946648"/>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algn="ctr"/>
            <a:r>
              <a:rPr lang="en-US" dirty="0" smtClean="0">
                <a:solidFill>
                  <a:srgbClr val="FFFFFF"/>
                </a:solidFill>
                <a:latin typeface="Arial" charset="0"/>
                <a:ea typeface="ＭＳ Ｐゴシック" charset="-128"/>
              </a:rPr>
              <a:t>Collaborators*</a:t>
            </a:r>
            <a:endParaRPr lang="en-US" dirty="0">
              <a:solidFill>
                <a:srgbClr val="FFFFFF"/>
              </a:solidFill>
              <a:latin typeface="Arial" charset="0"/>
              <a:ea typeface="ＭＳ Ｐゴシック" charset="-128"/>
            </a:endParaRPr>
          </a:p>
        </p:txBody>
      </p:sp>
      <p:sp>
        <p:nvSpPr>
          <p:cNvPr id="24579" name="Rectangle 2"/>
          <p:cNvSpPr>
            <a:spLocks noGrp="1" noChangeArrowheads="1"/>
          </p:cNvSpPr>
          <p:nvPr>
            <p:ph idx="1"/>
          </p:nvPr>
        </p:nvSpPr>
        <p:spPr>
          <a:xfrm>
            <a:off x="685800" y="1219200"/>
            <a:ext cx="7772400" cy="5257800"/>
          </a:xfrm>
        </p:spPr>
        <p:txBody>
          <a:bodyPr>
            <a:normAutofit lnSpcReduction="10000"/>
          </a:bodyPr>
          <a:lstStyle/>
          <a:p>
            <a:pPr marL="623888" indent="-454025">
              <a:buFontTx/>
              <a:buChar char="•"/>
            </a:pPr>
            <a:r>
              <a:rPr lang="en-US" sz="2000" dirty="0">
                <a:solidFill>
                  <a:srgbClr val="000000"/>
                </a:solidFill>
                <a:latin typeface="Arial" charset="0"/>
                <a:ea typeface="ＭＳ Ｐゴシック" charset="-128"/>
              </a:rPr>
              <a:t>Cincinnati</a:t>
            </a:r>
            <a:r>
              <a:rPr lang="en-US" sz="2000" dirty="0" smtClean="0">
                <a:solidFill>
                  <a:srgbClr val="000000"/>
                </a:solidFill>
                <a:latin typeface="Arial" charset="0"/>
                <a:ea typeface="ＭＳ Ｐゴシック" charset="-128"/>
              </a:rPr>
              <a:t> Children’s</a:t>
            </a:r>
            <a:br>
              <a:rPr lang="en-US" sz="2000" dirty="0" smtClean="0">
                <a:solidFill>
                  <a:srgbClr val="000000"/>
                </a:solidFill>
                <a:latin typeface="Arial" charset="0"/>
                <a:ea typeface="ＭＳ Ｐゴシック" charset="-128"/>
              </a:rPr>
            </a:br>
            <a:r>
              <a:rPr lang="en-US" sz="1600" dirty="0" smtClean="0">
                <a:solidFill>
                  <a:srgbClr val="000000"/>
                </a:solidFill>
                <a:latin typeface="Arial" charset="0"/>
              </a:rPr>
              <a:t>John </a:t>
            </a:r>
            <a:r>
              <a:rPr lang="en-US" sz="1600" dirty="0">
                <a:solidFill>
                  <a:srgbClr val="000000"/>
                </a:solidFill>
                <a:latin typeface="Arial" charset="0"/>
              </a:rPr>
              <a:t>Hutton, MD (PI</a:t>
            </a:r>
            <a:r>
              <a:rPr lang="en-US" sz="1600" dirty="0" smtClean="0">
                <a:solidFill>
                  <a:srgbClr val="000000"/>
                </a:solidFill>
                <a:latin typeface="Arial" charset="0"/>
              </a:rPr>
              <a:t>); Peter Margolis, MD; PhD, Keith </a:t>
            </a:r>
            <a:r>
              <a:rPr lang="en-US" sz="1600" dirty="0" err="1">
                <a:solidFill>
                  <a:srgbClr val="000000"/>
                </a:solidFill>
                <a:latin typeface="Arial" charset="0"/>
              </a:rPr>
              <a:t>Marsolo</a:t>
            </a:r>
            <a:r>
              <a:rPr lang="en-US" sz="1600" dirty="0">
                <a:solidFill>
                  <a:srgbClr val="000000"/>
                </a:solidFill>
                <a:latin typeface="Arial" charset="0"/>
              </a:rPr>
              <a:t>, </a:t>
            </a:r>
            <a:r>
              <a:rPr lang="en-US" sz="1600" dirty="0" smtClean="0">
                <a:solidFill>
                  <a:srgbClr val="000000"/>
                </a:solidFill>
                <a:latin typeface="Arial" charset="0"/>
              </a:rPr>
              <a:t>PhD; Eileen King, PhD</a:t>
            </a:r>
          </a:p>
          <a:p>
            <a:pPr marL="1366838" lvl="1" indent="-454025">
              <a:buNone/>
            </a:pPr>
            <a:r>
              <a:rPr lang="en-US" sz="2000" dirty="0" smtClean="0">
                <a:solidFill>
                  <a:srgbClr val="000000"/>
                </a:solidFill>
                <a:latin typeface="Arial" charset="0"/>
                <a:ea typeface="ＭＳ Ｐゴシック" charset="-128"/>
              </a:rPr>
              <a:t> </a:t>
            </a:r>
            <a:endParaRPr lang="en-US" sz="2000" dirty="0">
              <a:solidFill>
                <a:srgbClr val="000000"/>
              </a:solidFill>
              <a:latin typeface="Arial" charset="0"/>
              <a:ea typeface="Arial" charset="0"/>
              <a:cs typeface="Arial" charset="0"/>
            </a:endParaRPr>
          </a:p>
          <a:p>
            <a:pPr marL="623888" indent="-454025">
              <a:buFontTx/>
              <a:buChar char="•"/>
            </a:pPr>
            <a:r>
              <a:rPr lang="en-US" sz="2000" dirty="0">
                <a:solidFill>
                  <a:srgbClr val="000000"/>
                </a:solidFill>
                <a:latin typeface="Arial" charset="0"/>
                <a:ea typeface="ＭＳ Ｐゴシック" charset="-128"/>
              </a:rPr>
              <a:t>Children’s Hospital of Philadelphia, U </a:t>
            </a:r>
            <a:r>
              <a:rPr lang="en-US" sz="2000" dirty="0" smtClean="0">
                <a:solidFill>
                  <a:srgbClr val="000000"/>
                </a:solidFill>
                <a:latin typeface="Arial" charset="0"/>
                <a:ea typeface="ＭＳ Ｐゴシック" charset="-128"/>
              </a:rPr>
              <a:t>Penn</a:t>
            </a:r>
            <a:br>
              <a:rPr lang="en-US" sz="2000" dirty="0" smtClean="0">
                <a:solidFill>
                  <a:srgbClr val="000000"/>
                </a:solidFill>
                <a:latin typeface="Arial" charset="0"/>
                <a:ea typeface="ＭＳ Ｐゴシック" charset="-128"/>
              </a:rPr>
            </a:br>
            <a:r>
              <a:rPr lang="en-US" sz="1600" dirty="0" smtClean="0">
                <a:solidFill>
                  <a:srgbClr val="000000"/>
                </a:solidFill>
                <a:latin typeface="Arial" charset="0"/>
              </a:rPr>
              <a:t>Christopher </a:t>
            </a:r>
            <a:r>
              <a:rPr lang="en-US" sz="1600" dirty="0">
                <a:solidFill>
                  <a:srgbClr val="000000"/>
                </a:solidFill>
                <a:latin typeface="Arial" charset="0"/>
              </a:rPr>
              <a:t>Forrest, MD, </a:t>
            </a:r>
            <a:r>
              <a:rPr lang="en-US" sz="1600" dirty="0" smtClean="0">
                <a:solidFill>
                  <a:srgbClr val="000000"/>
                </a:solidFill>
                <a:latin typeface="Arial" charset="0"/>
              </a:rPr>
              <a:t>PhD; </a:t>
            </a:r>
            <a:r>
              <a:rPr lang="en-US" sz="1600" dirty="0">
                <a:solidFill>
                  <a:srgbClr val="000000"/>
                </a:solidFill>
                <a:latin typeface="Arial" charset="0"/>
              </a:rPr>
              <a:t>Marshall </a:t>
            </a:r>
            <a:r>
              <a:rPr lang="en-US" sz="1600" dirty="0" err="1">
                <a:solidFill>
                  <a:srgbClr val="000000"/>
                </a:solidFill>
                <a:latin typeface="Arial" charset="0"/>
              </a:rPr>
              <a:t>Joffe</a:t>
            </a:r>
            <a:r>
              <a:rPr lang="en-US" sz="1600" dirty="0">
                <a:solidFill>
                  <a:srgbClr val="000000"/>
                </a:solidFill>
                <a:latin typeface="Arial" charset="0"/>
              </a:rPr>
              <a:t>, MD, PhD</a:t>
            </a:r>
          </a:p>
          <a:p>
            <a:pPr marL="623888" indent="-454025"/>
            <a:endParaRPr lang="en-US" sz="2000" dirty="0" smtClean="0">
              <a:solidFill>
                <a:srgbClr val="000000"/>
              </a:solidFill>
              <a:latin typeface="Arial" charset="0"/>
              <a:ea typeface="Arial" charset="0"/>
              <a:cs typeface="Arial" charset="0"/>
            </a:endParaRPr>
          </a:p>
          <a:p>
            <a:pPr marL="623888" indent="-454025">
              <a:buFontTx/>
              <a:buChar char="•"/>
            </a:pPr>
            <a:r>
              <a:rPr lang="en-US" sz="2000" dirty="0" smtClean="0">
                <a:solidFill>
                  <a:srgbClr val="000000"/>
                </a:solidFill>
                <a:latin typeface="Arial" charset="0"/>
                <a:ea typeface="ＭＳ Ｐゴシック" charset="-128"/>
              </a:rPr>
              <a:t>Nationwide Children’s, UNC, Nemours, Denver Children’s</a:t>
            </a:r>
            <a:br>
              <a:rPr lang="en-US" sz="2000" dirty="0" smtClean="0">
                <a:solidFill>
                  <a:srgbClr val="000000"/>
                </a:solidFill>
                <a:latin typeface="Arial" charset="0"/>
                <a:ea typeface="ＭＳ Ｐゴシック" charset="-128"/>
              </a:rPr>
            </a:br>
            <a:r>
              <a:rPr lang="en-US" sz="1600" dirty="0" smtClean="0">
                <a:solidFill>
                  <a:srgbClr val="000000"/>
                </a:solidFill>
                <a:latin typeface="Arial" charset="0"/>
              </a:rPr>
              <a:t>Kelly Kelleher, MD, MPH; Michael </a:t>
            </a:r>
            <a:r>
              <a:rPr lang="en-US" sz="1600" dirty="0" err="1" smtClean="0">
                <a:solidFill>
                  <a:srgbClr val="000000"/>
                </a:solidFill>
                <a:latin typeface="Arial" charset="0"/>
              </a:rPr>
              <a:t>Kappelman</a:t>
            </a:r>
            <a:r>
              <a:rPr lang="en-US" sz="1600" dirty="0" smtClean="0">
                <a:solidFill>
                  <a:srgbClr val="000000"/>
                </a:solidFill>
                <a:latin typeface="Arial" charset="0"/>
              </a:rPr>
              <a:t>, MD, MPH; David </a:t>
            </a:r>
            <a:r>
              <a:rPr lang="en-US" sz="1600" dirty="0" err="1" smtClean="0">
                <a:solidFill>
                  <a:srgbClr val="000000"/>
                </a:solidFill>
                <a:latin typeface="Arial" charset="0"/>
              </a:rPr>
              <a:t>Milov</a:t>
            </a:r>
            <a:r>
              <a:rPr lang="en-US" sz="1600" dirty="0" smtClean="0">
                <a:solidFill>
                  <a:srgbClr val="000000"/>
                </a:solidFill>
                <a:latin typeface="Arial" charset="0"/>
              </a:rPr>
              <a:t>, MD; Michael Kahn, MD, PhD</a:t>
            </a:r>
            <a:endParaRPr lang="en-US" sz="2000" dirty="0" smtClean="0">
              <a:solidFill>
                <a:srgbClr val="000000"/>
              </a:solidFill>
              <a:latin typeface="Arial" charset="0"/>
              <a:ea typeface="ＭＳ Ｐゴシック" charset="-128"/>
            </a:endParaRPr>
          </a:p>
          <a:p>
            <a:pPr marL="623888" indent="-454025">
              <a:buFontTx/>
              <a:buChar char="•"/>
            </a:pPr>
            <a:endParaRPr lang="en-US" sz="2000" dirty="0" smtClean="0">
              <a:solidFill>
                <a:srgbClr val="000000"/>
              </a:solidFill>
              <a:latin typeface="Arial" charset="0"/>
              <a:ea typeface="ＭＳ Ｐゴシック" charset="-128"/>
            </a:endParaRPr>
          </a:p>
          <a:p>
            <a:pPr marL="623888" indent="-454025">
              <a:buFontTx/>
              <a:buChar char="•"/>
            </a:pPr>
            <a:r>
              <a:rPr lang="en-US" sz="2000" dirty="0" smtClean="0">
                <a:solidFill>
                  <a:srgbClr val="000000"/>
                </a:solidFill>
                <a:latin typeface="Arial" charset="0"/>
                <a:ea typeface="ＭＳ Ｐゴシック" charset="-128"/>
              </a:rPr>
              <a:t>Children’s Hospital Boston</a:t>
            </a:r>
            <a:br>
              <a:rPr lang="en-US" sz="2000" dirty="0" smtClean="0">
                <a:solidFill>
                  <a:srgbClr val="000000"/>
                </a:solidFill>
                <a:latin typeface="Arial" charset="0"/>
                <a:ea typeface="ＭＳ Ｐゴシック" charset="-128"/>
              </a:rPr>
            </a:br>
            <a:r>
              <a:rPr lang="en-US" sz="1600" dirty="0" smtClean="0">
                <a:solidFill>
                  <a:srgbClr val="000000"/>
                </a:solidFill>
                <a:latin typeface="Arial" charset="0"/>
              </a:rPr>
              <a:t>Bill Simmons; </a:t>
            </a:r>
            <a:r>
              <a:rPr lang="en-US" sz="1600" dirty="0">
                <a:solidFill>
                  <a:srgbClr val="000000"/>
                </a:solidFill>
                <a:latin typeface="Arial" charset="0"/>
              </a:rPr>
              <a:t>Ken </a:t>
            </a:r>
            <a:r>
              <a:rPr lang="en-US" sz="1600" dirty="0" err="1">
                <a:solidFill>
                  <a:srgbClr val="000000"/>
                </a:solidFill>
                <a:latin typeface="Arial" charset="0"/>
              </a:rPr>
              <a:t>Mandl</a:t>
            </a:r>
            <a:r>
              <a:rPr lang="en-US" sz="1600" dirty="0">
                <a:solidFill>
                  <a:srgbClr val="000000"/>
                </a:solidFill>
                <a:latin typeface="Arial" charset="0"/>
              </a:rPr>
              <a:t>, MD, </a:t>
            </a:r>
            <a:r>
              <a:rPr lang="en-US" sz="1600" dirty="0" smtClean="0">
                <a:solidFill>
                  <a:srgbClr val="000000"/>
                </a:solidFill>
                <a:latin typeface="Arial" charset="0"/>
              </a:rPr>
              <a:t>MPH; </a:t>
            </a:r>
            <a:r>
              <a:rPr lang="en-US" sz="1600" dirty="0" err="1">
                <a:solidFill>
                  <a:srgbClr val="000000"/>
                </a:solidFill>
                <a:latin typeface="Arial" charset="0"/>
              </a:rPr>
              <a:t>Zac</a:t>
            </a:r>
            <a:r>
              <a:rPr lang="en-US" sz="1600" dirty="0">
                <a:solidFill>
                  <a:srgbClr val="000000"/>
                </a:solidFill>
                <a:latin typeface="Arial" charset="0"/>
              </a:rPr>
              <a:t> </a:t>
            </a:r>
            <a:r>
              <a:rPr lang="en-US" sz="1600" dirty="0" err="1">
                <a:solidFill>
                  <a:srgbClr val="000000"/>
                </a:solidFill>
                <a:latin typeface="Arial" charset="0"/>
              </a:rPr>
              <a:t>Kohane</a:t>
            </a:r>
            <a:r>
              <a:rPr lang="en-US" sz="1600" dirty="0">
                <a:solidFill>
                  <a:srgbClr val="000000"/>
                </a:solidFill>
                <a:latin typeface="Arial" charset="0"/>
              </a:rPr>
              <a:t>, MD, PhD</a:t>
            </a:r>
            <a:endParaRPr lang="en-US" sz="1600" dirty="0" smtClean="0">
              <a:solidFill>
                <a:srgbClr val="000000"/>
              </a:solidFill>
              <a:latin typeface="Arial" charset="0"/>
            </a:endParaRPr>
          </a:p>
          <a:p>
            <a:pPr marL="623888" indent="-454025"/>
            <a:endParaRPr lang="en-US" sz="2000" dirty="0" smtClean="0">
              <a:solidFill>
                <a:srgbClr val="000000"/>
              </a:solidFill>
              <a:latin typeface="Arial" charset="0"/>
              <a:ea typeface="ＭＳ Ｐゴシック" charset="-128"/>
            </a:endParaRPr>
          </a:p>
          <a:p>
            <a:pPr marL="623888" indent="-454025">
              <a:buFontTx/>
              <a:buChar char="•"/>
            </a:pPr>
            <a:r>
              <a:rPr lang="en-US" sz="2000" dirty="0">
                <a:solidFill>
                  <a:srgbClr val="000000"/>
                </a:solidFill>
                <a:latin typeface="Arial" charset="0"/>
                <a:ea typeface="ＭＳ Ｐゴシック" charset="-128"/>
              </a:rPr>
              <a:t>Creative Commons (Science</a:t>
            </a:r>
            <a:r>
              <a:rPr lang="en-US" sz="2000" dirty="0" smtClean="0">
                <a:solidFill>
                  <a:srgbClr val="000000"/>
                </a:solidFill>
                <a:latin typeface="Arial" charset="0"/>
                <a:ea typeface="ＭＳ Ｐゴシック" charset="-128"/>
              </a:rPr>
              <a:t>)</a:t>
            </a:r>
            <a:br>
              <a:rPr lang="en-US" sz="2000" dirty="0" smtClean="0">
                <a:solidFill>
                  <a:srgbClr val="000000"/>
                </a:solidFill>
                <a:latin typeface="Arial" charset="0"/>
                <a:ea typeface="ＭＳ Ｐゴシック" charset="-128"/>
              </a:rPr>
            </a:br>
            <a:r>
              <a:rPr lang="en-US" sz="1600" dirty="0" smtClean="0">
                <a:solidFill>
                  <a:srgbClr val="000000"/>
                </a:solidFill>
                <a:latin typeface="Arial" charset="0"/>
              </a:rPr>
              <a:t>John </a:t>
            </a:r>
            <a:r>
              <a:rPr lang="en-US" sz="1600" dirty="0" err="1">
                <a:solidFill>
                  <a:srgbClr val="000000"/>
                </a:solidFill>
                <a:latin typeface="Arial" charset="0"/>
              </a:rPr>
              <a:t>Wilbanks</a:t>
            </a:r>
            <a:endParaRPr lang="en-US" sz="1600" dirty="0">
              <a:solidFill>
                <a:srgbClr val="000000"/>
              </a:solidFill>
              <a:latin typeface="Arial" charset="0"/>
            </a:endParaRPr>
          </a:p>
          <a:p>
            <a:pPr marL="1366838" lvl="1" indent="-454025">
              <a:buFontTx/>
              <a:buChar char="•"/>
            </a:pPr>
            <a:endParaRPr lang="en-US" sz="1600" dirty="0">
              <a:solidFill>
                <a:srgbClr val="000000"/>
              </a:solidFill>
              <a:latin typeface="Arial" charset="0"/>
            </a:endParaRPr>
          </a:p>
          <a:p>
            <a:pPr marL="623888" indent="-454025">
              <a:buFontTx/>
              <a:buChar char="•"/>
            </a:pPr>
            <a:r>
              <a:rPr lang="en-US" sz="2000" dirty="0">
                <a:solidFill>
                  <a:srgbClr val="000000"/>
                </a:solidFill>
                <a:latin typeface="Arial" charset="0"/>
                <a:ea typeface="ＭＳ Ｐゴシック" charset="-128"/>
              </a:rPr>
              <a:t>Recombinant </a:t>
            </a:r>
            <a:r>
              <a:rPr lang="en-US" sz="2000" dirty="0" smtClean="0">
                <a:solidFill>
                  <a:srgbClr val="000000"/>
                </a:solidFill>
                <a:latin typeface="Arial" charset="0"/>
                <a:ea typeface="ＭＳ Ｐゴシック" charset="-128"/>
              </a:rPr>
              <a:t>Data</a:t>
            </a:r>
          </a:p>
        </p:txBody>
      </p:sp>
      <p:sp>
        <p:nvSpPr>
          <p:cNvPr id="4" name="TextBox 3"/>
          <p:cNvSpPr txBox="1"/>
          <p:nvPr/>
        </p:nvSpPr>
        <p:spPr>
          <a:xfrm>
            <a:off x="7086600" y="6477000"/>
            <a:ext cx="2057400" cy="381000"/>
          </a:xfrm>
          <a:prstGeom prst="rect">
            <a:avLst/>
          </a:prstGeom>
          <a:noFill/>
        </p:spPr>
        <p:txBody>
          <a:bodyPr wrap="square" rtlCol="0">
            <a:spAutoFit/>
          </a:bodyPr>
          <a:lstStyle/>
          <a:p>
            <a:pPr algn="r"/>
            <a:r>
              <a:rPr lang="en-US" dirty="0" smtClean="0"/>
              <a:t>* a partial list</a:t>
            </a:r>
            <a:endParaRPr lang="en-US" dirty="0"/>
          </a:p>
        </p:txBody>
      </p:sp>
      <p:sp>
        <p:nvSpPr>
          <p:cNvPr id="5" name="Title 1"/>
          <p:cNvSpPr txBox="1">
            <a:spLocks/>
          </p:cNvSpPr>
          <p:nvPr/>
        </p:nvSpPr>
        <p:spPr bwMode="auto">
          <a:xfrm>
            <a:off x="6096000" y="0"/>
            <a:ext cx="3048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FFFFFF"/>
                </a:solidFill>
                <a:latin typeface="+mj-lt"/>
                <a:ea typeface="MS PGothic" pitchFamily="34" charset="-128"/>
                <a:cs typeface="+mj-cs"/>
              </a:rPr>
              <a:t>Collaborators*</a:t>
            </a:r>
            <a:endParaRPr kumimoji="0" lang="en-US" sz="3200" b="1" i="0" u="none" strike="noStrike" kern="0" cap="none" spc="0" normalizeH="0" baseline="0" noProof="0" dirty="0">
              <a:ln>
                <a:noFill/>
              </a:ln>
              <a:solidFill>
                <a:srgbClr val="FFFFFF"/>
              </a:solidFill>
              <a:effectLst/>
              <a:uLnTx/>
              <a:uFillTx/>
              <a:latin typeface="+mj-lt"/>
              <a:ea typeface="MS PGothic" pitchFamily="34" charset="-128"/>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bwMode="auto">
          <a:xfrm>
            <a:off x="6096000" y="0"/>
            <a:ext cx="3048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FFFFFF"/>
                </a:solidFill>
                <a:latin typeface="+mj-lt"/>
                <a:ea typeface="MS PGothic" pitchFamily="34" charset="-128"/>
                <a:cs typeface="+mj-cs"/>
              </a:rPr>
              <a:t>ICN Site List</a:t>
            </a:r>
            <a:endParaRPr kumimoji="0" lang="en-US" sz="3200" b="1" i="0" u="none" strike="noStrike" kern="0" cap="none" spc="0" normalizeH="0" baseline="0" noProof="0" dirty="0">
              <a:ln>
                <a:noFill/>
              </a:ln>
              <a:solidFill>
                <a:srgbClr val="FFFFFF"/>
              </a:solidFill>
              <a:effectLst/>
              <a:uLnTx/>
              <a:uFillTx/>
              <a:latin typeface="+mj-lt"/>
              <a:ea typeface="MS PGothic" pitchFamily="34" charset="-128"/>
              <a:cs typeface="+mj-cs"/>
            </a:endParaRPr>
          </a:p>
        </p:txBody>
      </p:sp>
      <p:pic>
        <p:nvPicPr>
          <p:cNvPr id="7" name="Picture 6"/>
          <p:cNvPicPr>
            <a:picLocks noChangeAspect="1"/>
          </p:cNvPicPr>
          <p:nvPr/>
        </p:nvPicPr>
        <p:blipFill>
          <a:blip r:embed="rId2"/>
          <a:stretch>
            <a:fillRect/>
          </a:stretch>
        </p:blipFill>
        <p:spPr>
          <a:xfrm>
            <a:off x="0" y="1600200"/>
            <a:ext cx="9144000" cy="4978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dirty="0" smtClean="0"/>
              <a:t>For more information:</a:t>
            </a:r>
            <a:br>
              <a:rPr lang="en-US" dirty="0" smtClean="0"/>
            </a:br>
            <a:r>
              <a:rPr lang="en-US" dirty="0" smtClean="0"/>
              <a:t/>
            </a:r>
            <a:br>
              <a:rPr lang="en-US" dirty="0" smtClean="0"/>
            </a:br>
            <a:r>
              <a:rPr lang="en-US" dirty="0" smtClean="0">
                <a:hlinkClick r:id="rId2"/>
              </a:rPr>
              <a:t>http://i2b2.cchmc.org</a:t>
            </a:r>
            <a:r>
              <a:rPr lang="en-US" dirty="0" smtClean="0"/>
              <a:t> </a:t>
            </a:r>
          </a:p>
          <a:p>
            <a:pPr>
              <a:buNone/>
            </a:pPr>
            <a:r>
              <a:rPr lang="en-US" dirty="0" smtClean="0"/>
              <a:t/>
            </a:r>
            <a:br>
              <a:rPr lang="en-US" dirty="0" smtClean="0"/>
            </a:br>
            <a:r>
              <a:rPr lang="en-US" dirty="0" err="1" smtClean="0"/>
              <a:t>keith.marsolo@cchmc.org</a:t>
            </a:r>
            <a:endParaRPr lang="en-US" dirty="0" smtClean="0"/>
          </a:p>
          <a:p>
            <a:pPr lvl="1"/>
            <a:endParaRPr lang="en-US" dirty="0" smtClean="0"/>
          </a:p>
          <a:p>
            <a:pPr lvl="1"/>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sz="2400" dirty="0" smtClean="0">
                <a:solidFill>
                  <a:schemeClr val="bg1"/>
                </a:solidFill>
                <a:latin typeface="Arial" charset="0"/>
                <a:ea typeface="ＭＳ Ｐゴシック" charset="-128"/>
              </a:rPr>
              <a:t>Purpose &amp; Proposal</a:t>
            </a:r>
            <a:endParaRPr lang="en-US" sz="2400" dirty="0">
              <a:solidFill>
                <a:schemeClr val="bg1"/>
              </a:solidFill>
              <a:latin typeface="Arial" charset="0"/>
              <a:ea typeface="ＭＳ Ｐゴシック" charset="-128"/>
            </a:endParaRPr>
          </a:p>
        </p:txBody>
      </p:sp>
      <p:sp>
        <p:nvSpPr>
          <p:cNvPr id="19459" name="Rectangle 3"/>
          <p:cNvSpPr>
            <a:spLocks noGrp="1" noChangeArrowheads="1"/>
          </p:cNvSpPr>
          <p:nvPr>
            <p:ph idx="1"/>
          </p:nvPr>
        </p:nvSpPr>
        <p:spPr>
          <a:xfrm>
            <a:off x="685800" y="1219200"/>
            <a:ext cx="7772400" cy="5257800"/>
          </a:xfrm>
        </p:spPr>
        <p:txBody>
          <a:bodyPr>
            <a:normAutofit fontScale="92500" lnSpcReduction="10000"/>
          </a:bodyPr>
          <a:lstStyle/>
          <a:p>
            <a:pPr>
              <a:buNone/>
            </a:pPr>
            <a:r>
              <a:rPr lang="en-US" sz="2400" b="1" dirty="0" smtClean="0">
                <a:latin typeface="Arial" charset="0"/>
                <a:ea typeface="ＭＳ Ｐゴシック" charset="-128"/>
              </a:rPr>
              <a:t>Purpose:</a:t>
            </a:r>
          </a:p>
          <a:p>
            <a:pPr>
              <a:buNone/>
            </a:pPr>
            <a:r>
              <a:rPr lang="en-US" sz="2400" dirty="0" smtClean="0">
                <a:latin typeface="Arial" charset="0"/>
                <a:ea typeface="ＭＳ Ｐゴシック" charset="-128"/>
              </a:rPr>
              <a:t>Enhance </a:t>
            </a:r>
            <a:r>
              <a:rPr lang="en-US" sz="2400" dirty="0">
                <a:latin typeface="Arial" charset="0"/>
                <a:ea typeface="ＭＳ Ｐゴシック" charset="-128"/>
              </a:rPr>
              <a:t>electronic clinical capability of an </a:t>
            </a:r>
            <a:r>
              <a:rPr lang="en-US" sz="2400" u="sng" dirty="0">
                <a:latin typeface="Arial" charset="0"/>
                <a:ea typeface="ＭＳ Ｐゴシック" charset="-128"/>
              </a:rPr>
              <a:t>existing registry</a:t>
            </a:r>
            <a:r>
              <a:rPr lang="en-US" sz="2400" dirty="0">
                <a:latin typeface="Arial" charset="0"/>
                <a:ea typeface="ＭＳ Ｐゴシック" charset="-128"/>
              </a:rPr>
              <a:t>:  </a:t>
            </a:r>
          </a:p>
          <a:p>
            <a:pPr marL="457200" indent="-457200">
              <a:buFont typeface="+mj-lt"/>
              <a:buAutoNum type="arabicPeriod"/>
            </a:pPr>
            <a:r>
              <a:rPr lang="en-US" sz="2400" dirty="0">
                <a:latin typeface="Arial" charset="0"/>
                <a:ea typeface="ＭＳ Ｐゴシック" charset="-128"/>
              </a:rPr>
              <a:t>Create and analyze valid data for comparative effectiveness research</a:t>
            </a:r>
          </a:p>
          <a:p>
            <a:pPr marL="457200" indent="-457200">
              <a:buFont typeface="+mj-lt"/>
              <a:buAutoNum type="arabicPeriod"/>
            </a:pPr>
            <a:r>
              <a:rPr lang="en-US" sz="2400" dirty="0">
                <a:latin typeface="Arial" charset="0"/>
                <a:ea typeface="ＭＳ Ｐゴシック" charset="-128"/>
              </a:rPr>
              <a:t>Enhance ability to monitor and advance quality improvement of clinical care</a:t>
            </a:r>
            <a:r>
              <a:rPr lang="en-US" sz="2400" dirty="0" smtClean="0">
                <a:latin typeface="Arial" charset="0"/>
                <a:ea typeface="ＭＳ Ｐゴシック" charset="-128"/>
              </a:rPr>
              <a:t>.</a:t>
            </a:r>
          </a:p>
          <a:p>
            <a:pPr marL="457200" indent="-457200">
              <a:buFont typeface="+mj-lt"/>
              <a:buAutoNum type="arabicPeriod"/>
            </a:pPr>
            <a:endParaRPr lang="en-US" sz="2400" dirty="0" smtClean="0">
              <a:latin typeface="Arial" charset="0"/>
              <a:ea typeface="ＭＳ Ｐゴシック" charset="-128"/>
            </a:endParaRPr>
          </a:p>
          <a:p>
            <a:pPr marL="457200" indent="-457200">
              <a:buNone/>
            </a:pPr>
            <a:r>
              <a:rPr lang="en-US" sz="2400" b="1" dirty="0" smtClean="0">
                <a:latin typeface="Arial" charset="0"/>
                <a:ea typeface="ＭＳ Ｐゴシック" charset="-128"/>
              </a:rPr>
              <a:t>Proposal:</a:t>
            </a:r>
          </a:p>
          <a:p>
            <a:pPr marL="457200" indent="-457200">
              <a:buNone/>
            </a:pPr>
            <a:r>
              <a:rPr lang="en-US" sz="2400" b="1" dirty="0" smtClean="0">
                <a:latin typeface="Arial" charset="0"/>
                <a:ea typeface="ＭＳ Ｐゴシック" charset="-128"/>
              </a:rPr>
              <a:t>	“</a:t>
            </a:r>
            <a:r>
              <a:rPr lang="en-US" sz="2400" dirty="0" smtClean="0">
                <a:latin typeface="Arial" charset="0"/>
                <a:ea typeface="ＭＳ Ｐゴシック" charset="-128"/>
              </a:rPr>
              <a:t>We propose to achieve vision of a learning healthcare system by using open-source informatics tools to enhance an existing registry for children with inflammatory bowel disease (IBD) to enable better standardization and customization of care and CE research to create new knowledge about what care is best for which patients.”</a:t>
            </a:r>
            <a:endParaRPr lang="en-US" sz="2400" dirty="0" smtClean="0">
              <a:latin typeface="Arial" charset="0"/>
              <a:ea typeface="Arial" charset="0"/>
              <a:cs typeface="Arial" charset="0"/>
            </a:endParaRPr>
          </a:p>
          <a:p>
            <a:pPr marL="457200" indent="-457200"/>
            <a:endParaRPr lang="en-US" sz="2400" b="1" dirty="0" smtClean="0">
              <a:latin typeface="Arial" charset="0"/>
              <a:ea typeface="ＭＳ Ｐゴシック" charset="-128"/>
            </a:endParaRPr>
          </a:p>
          <a:p>
            <a:endParaRPr lang="en-US" sz="2400" dirty="0" smtClean="0">
              <a:latin typeface="Arial" charset="0"/>
              <a:ea typeface="ＭＳ Ｐゴシック" charset="-128"/>
            </a:endParaRPr>
          </a:p>
          <a:p>
            <a:endParaRPr lang="en-US" dirty="0">
              <a:latin typeface="Arial" charset="0"/>
              <a:ea typeface="ＭＳ Ｐゴシック" charset="-128"/>
            </a:endParaRPr>
          </a:p>
        </p:txBody>
      </p:sp>
      <p:sp>
        <p:nvSpPr>
          <p:cNvPr id="5" name="Rectangle 2"/>
          <p:cNvSpPr txBox="1">
            <a:spLocks noChangeArrowheads="1"/>
          </p:cNvSpPr>
          <p:nvPr/>
        </p:nvSpPr>
        <p:spPr bwMode="auto">
          <a:xfrm>
            <a:off x="4876800" y="0"/>
            <a:ext cx="4267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uLnTx/>
                <a:uFillTx/>
                <a:latin typeface="+mj-lt"/>
                <a:ea typeface="MS PGothic" pitchFamily="34" charset="-128"/>
                <a:cs typeface="+mj-cs"/>
              </a:rPr>
              <a:t>Purpose &amp;</a:t>
            </a:r>
            <a:r>
              <a:rPr kumimoji="0" lang="en-US" sz="3200" b="1" i="0" u="none" strike="noStrike" kern="0" cap="none" spc="0" normalizeH="0" noProof="0" dirty="0" smtClean="0">
                <a:ln>
                  <a:noFill/>
                </a:ln>
                <a:solidFill>
                  <a:srgbClr val="FFFFFF"/>
                </a:solidFill>
                <a:effectLst/>
                <a:uLnTx/>
                <a:uFillTx/>
                <a:latin typeface="+mj-lt"/>
                <a:ea typeface="MS PGothic" pitchFamily="34" charset="-128"/>
                <a:cs typeface="+mj-cs"/>
              </a:rPr>
              <a:t> Proposal</a:t>
            </a:r>
            <a:endParaRPr kumimoji="0" lang="en-US" sz="3200" b="1" i="0" u="none" strike="noStrike" kern="0" cap="none" spc="0" normalizeH="0" baseline="0" noProof="0" dirty="0">
              <a:ln>
                <a:noFill/>
              </a:ln>
              <a:solidFill>
                <a:srgbClr val="FFFFFF"/>
              </a:solidFill>
              <a:effectLst/>
              <a:uLnTx/>
              <a:uFillTx/>
              <a:latin typeface="+mj-lt"/>
              <a:ea typeface="MS PGothic" pitchFamily="34" charset="-128"/>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1"/>
          <p:cNvSpPr>
            <a:spLocks noGrp="1" noChangeArrowheads="1"/>
          </p:cNvSpPr>
          <p:nvPr>
            <p:ph type="ctrTitle"/>
          </p:nvPr>
        </p:nvSpPr>
        <p:spPr>
          <a:xfrm>
            <a:off x="5791200" y="0"/>
            <a:ext cx="3352800" cy="990600"/>
          </a:xfrm>
        </p:spPr>
        <p:txBody>
          <a:bodyPr/>
          <a:lstStyle/>
          <a:p>
            <a:pPr algn="ctr"/>
            <a:r>
              <a:rPr lang="en-US" dirty="0">
                <a:solidFill>
                  <a:srgbClr val="FFFFFF"/>
                </a:solidFill>
                <a:latin typeface="Arial" charset="0"/>
                <a:ea typeface="ＭＳ Ｐゴシック" charset="-128"/>
              </a:rPr>
              <a:t>Specific </a:t>
            </a:r>
            <a:r>
              <a:rPr lang="en-US" dirty="0" smtClean="0">
                <a:solidFill>
                  <a:srgbClr val="FFFFFF"/>
                </a:solidFill>
                <a:latin typeface="Arial" charset="0"/>
                <a:ea typeface="ＭＳ Ｐゴシック" charset="-128"/>
              </a:rPr>
              <a:t>Aims</a:t>
            </a:r>
            <a:endParaRPr lang="en-US" dirty="0">
              <a:solidFill>
                <a:srgbClr val="FFFFFF"/>
              </a:solidFill>
              <a:latin typeface="Arial" charset="0"/>
              <a:ea typeface="ＭＳ Ｐゴシック" charset="-128"/>
            </a:endParaRPr>
          </a:p>
        </p:txBody>
      </p:sp>
      <p:sp>
        <p:nvSpPr>
          <p:cNvPr id="23555" name="Rectangle 2"/>
          <p:cNvSpPr>
            <a:spLocks noGrp="1" noChangeArrowheads="1"/>
          </p:cNvSpPr>
          <p:nvPr>
            <p:ph type="subTitle" idx="1"/>
          </p:nvPr>
        </p:nvSpPr>
        <p:spPr>
          <a:xfrm>
            <a:off x="457200" y="1219200"/>
            <a:ext cx="8458200" cy="5334000"/>
          </a:xfrm>
        </p:spPr>
        <p:txBody>
          <a:bodyPr>
            <a:normAutofit lnSpcReduction="10000"/>
          </a:bodyPr>
          <a:lstStyle/>
          <a:p>
            <a:r>
              <a:rPr lang="en-US" sz="2000" b="1" dirty="0">
                <a:latin typeface="Arial" charset="0"/>
                <a:ea typeface="ＭＳ Ｐゴシック" charset="-128"/>
              </a:rPr>
              <a:t>Aim 1:</a:t>
            </a:r>
            <a:r>
              <a:rPr lang="en-US" sz="2000" dirty="0">
                <a:latin typeface="Arial" charset="0"/>
                <a:ea typeface="ＭＳ Ｐゴシック" charset="-128"/>
              </a:rPr>
              <a:t> </a:t>
            </a:r>
            <a:r>
              <a:rPr lang="en-US" sz="2000" dirty="0">
                <a:solidFill>
                  <a:srgbClr val="FF0000"/>
                </a:solidFill>
                <a:latin typeface="Arial" charset="0"/>
                <a:ea typeface="ＭＳ Ｐゴシック" charset="-128"/>
              </a:rPr>
              <a:t>Enhance an existing registr</a:t>
            </a:r>
            <a:r>
              <a:rPr lang="en-US" sz="2000" i="1" dirty="0">
                <a:solidFill>
                  <a:srgbClr val="FF0000"/>
                </a:solidFill>
                <a:latin typeface="Arial" charset="0"/>
                <a:ea typeface="ＭＳ Ｐゴシック" charset="-128"/>
              </a:rPr>
              <a:t>y</a:t>
            </a:r>
            <a:r>
              <a:rPr lang="en-US" sz="2000" dirty="0">
                <a:solidFill>
                  <a:srgbClr val="FF0000"/>
                </a:solidFill>
                <a:latin typeface="Arial" charset="0"/>
                <a:ea typeface="ＭＳ Ｐゴシック" charset="-128"/>
              </a:rPr>
              <a:t> </a:t>
            </a:r>
            <a:r>
              <a:rPr lang="en-US" sz="2000" dirty="0">
                <a:latin typeface="Arial" charset="0"/>
                <a:ea typeface="ＭＳ Ｐゴシック" charset="-128"/>
              </a:rPr>
              <a:t>to support a learning healthcare system for pediatric IBD by </a:t>
            </a:r>
            <a:r>
              <a:rPr lang="en-US" sz="2000" dirty="0">
                <a:solidFill>
                  <a:srgbClr val="FF0000"/>
                </a:solidFill>
                <a:latin typeface="Arial" charset="0"/>
                <a:ea typeface="ＭＳ Ｐゴシック" charset="-128"/>
              </a:rPr>
              <a:t>capturing needed data directly from electronic health records</a:t>
            </a:r>
            <a:r>
              <a:rPr lang="en-US" sz="2000" dirty="0">
                <a:latin typeface="Arial" charset="0"/>
                <a:ea typeface="ＭＳ Ｐゴシック" charset="-128"/>
              </a:rPr>
              <a:t>, improving the quality of collected data, and facilitating interventions to improve the quality of care for children.</a:t>
            </a:r>
            <a:r>
              <a:rPr lang="en-US" sz="2000" dirty="0" smtClean="0">
                <a:latin typeface="Arial" charset="0"/>
                <a:ea typeface="ＭＳ Ｐゴシック" charset="-128"/>
              </a:rPr>
              <a:t>  </a:t>
            </a:r>
            <a:r>
              <a:rPr lang="en-US" sz="2000" i="1" dirty="0" smtClean="0">
                <a:latin typeface="Arial" charset="0"/>
                <a:ea typeface="ＭＳ Ｐゴシック" charset="-128"/>
              </a:rPr>
              <a:t>(Informatics)</a:t>
            </a:r>
          </a:p>
          <a:p>
            <a:endParaRPr lang="en-US" sz="2000" dirty="0">
              <a:latin typeface="Arial" charset="0"/>
              <a:ea typeface="ＭＳ Ｐゴシック" charset="-128"/>
            </a:endParaRPr>
          </a:p>
          <a:p>
            <a:r>
              <a:rPr lang="en-US" sz="2000" b="1" dirty="0">
                <a:latin typeface="Arial" charset="0"/>
                <a:ea typeface="ＭＳ Ｐゴシック" charset="-128"/>
              </a:rPr>
              <a:t>Aim 2:</a:t>
            </a:r>
            <a:r>
              <a:rPr lang="en-US" sz="2000" dirty="0">
                <a:latin typeface="Arial" charset="0"/>
                <a:ea typeface="ＭＳ Ｐゴシック" charset="-128"/>
              </a:rPr>
              <a:t> Use QI methods to implement enhanced IBD-registry features to enable management of IBD care center patient populations and to increase patient participation in care</a:t>
            </a:r>
            <a:r>
              <a:rPr lang="en-US" sz="2000" dirty="0" smtClean="0">
                <a:latin typeface="Arial" charset="0"/>
                <a:ea typeface="ＭＳ Ｐゴシック" charset="-128"/>
              </a:rPr>
              <a:t>. </a:t>
            </a:r>
            <a:r>
              <a:rPr lang="en-US" sz="2000" i="1" dirty="0" smtClean="0">
                <a:latin typeface="Arial" charset="0"/>
                <a:ea typeface="ＭＳ Ｐゴシック" charset="-128"/>
              </a:rPr>
              <a:t>(Quality Improvement)</a:t>
            </a:r>
          </a:p>
          <a:p>
            <a:endParaRPr lang="en-US" sz="2000" dirty="0">
              <a:latin typeface="Arial" charset="0"/>
              <a:ea typeface="ＭＳ Ｐゴシック" charset="-128"/>
            </a:endParaRPr>
          </a:p>
          <a:p>
            <a:r>
              <a:rPr lang="en-US" sz="2000" b="1" dirty="0">
                <a:latin typeface="Arial" charset="0"/>
                <a:ea typeface="ＭＳ Ｐゴシック" charset="-128"/>
              </a:rPr>
              <a:t>Aim 3:</a:t>
            </a:r>
            <a:r>
              <a:rPr lang="en-US" sz="2000" dirty="0">
                <a:latin typeface="Arial" charset="0"/>
                <a:ea typeface="ＭＳ Ｐゴシック" charset="-128"/>
              </a:rPr>
              <a:t> Use data from the enhanced registry to compare the effectiveness of alternative treatment strategies for pediatric </a:t>
            </a:r>
            <a:r>
              <a:rPr lang="en-US" sz="2000" dirty="0" err="1">
                <a:latin typeface="Arial" charset="0"/>
                <a:ea typeface="ＭＳ Ｐゴシック" charset="-128"/>
              </a:rPr>
              <a:t>Crohn’s</a:t>
            </a:r>
            <a:r>
              <a:rPr lang="en-US" sz="2000" dirty="0">
                <a:latin typeface="Arial" charset="0"/>
                <a:ea typeface="ＭＳ Ｐゴシック" charset="-128"/>
              </a:rPr>
              <a:t> disease (CD) patients, with a special focus on timing of biologic agents</a:t>
            </a:r>
            <a:r>
              <a:rPr lang="en-US" sz="2000" dirty="0" smtClean="0">
                <a:latin typeface="Arial" charset="0"/>
                <a:ea typeface="ＭＳ Ｐゴシック" charset="-128"/>
              </a:rPr>
              <a:t>. </a:t>
            </a:r>
            <a:r>
              <a:rPr lang="en-US" sz="2000" i="1" dirty="0" smtClean="0">
                <a:latin typeface="Arial" charset="0"/>
                <a:ea typeface="ＭＳ Ｐゴシック" charset="-128"/>
              </a:rPr>
              <a:t>(Comparative Effectiveness)</a:t>
            </a:r>
          </a:p>
          <a:p>
            <a:endParaRPr lang="en-US" sz="2000" dirty="0">
              <a:latin typeface="Arial" charset="0"/>
              <a:ea typeface="ＭＳ Ｐゴシック" charset="-128"/>
            </a:endParaRPr>
          </a:p>
          <a:p>
            <a:r>
              <a:rPr lang="en-US" sz="2000" b="1" dirty="0">
                <a:latin typeface="Arial" charset="0"/>
                <a:ea typeface="ＭＳ Ｐゴシック" charset="-128"/>
              </a:rPr>
              <a:t>Aim 4</a:t>
            </a:r>
            <a:r>
              <a:rPr lang="en-US" sz="2000" b="1" dirty="0">
                <a:solidFill>
                  <a:srgbClr val="000000"/>
                </a:solidFill>
                <a:latin typeface="Arial" charset="0"/>
                <a:ea typeface="ＭＳ Ｐゴシック" charset="-128"/>
              </a:rPr>
              <a:t>:</a:t>
            </a:r>
            <a:r>
              <a:rPr lang="en-US" sz="2000" dirty="0">
                <a:solidFill>
                  <a:srgbClr val="000000"/>
                </a:solidFill>
                <a:latin typeface="Arial" charset="0"/>
                <a:ea typeface="ＭＳ Ｐゴシック" charset="-128"/>
              </a:rPr>
              <a:t> Develop governance structures </a:t>
            </a:r>
            <a:r>
              <a:rPr lang="en-US" sz="2000" dirty="0">
                <a:latin typeface="Arial" charset="0"/>
                <a:ea typeface="ＭＳ Ｐゴシック" charset="-128"/>
              </a:rPr>
              <a:t>for the network that engages patients and provides oversight of privacy, confidentiality, and data access, as well as scientific and technical concerns</a:t>
            </a:r>
            <a:r>
              <a:rPr lang="en-US" sz="2000" dirty="0" smtClean="0">
                <a:latin typeface="Arial" charset="0"/>
                <a:ea typeface="ＭＳ Ｐゴシック" charset="-128"/>
              </a:rPr>
              <a:t>. </a:t>
            </a:r>
            <a:r>
              <a:rPr lang="en-US" sz="2000" i="1" dirty="0" smtClean="0">
                <a:latin typeface="Arial" charset="0"/>
                <a:ea typeface="ＭＳ Ｐゴシック" charset="-128"/>
              </a:rPr>
              <a:t>(Governance)</a:t>
            </a:r>
            <a:endParaRPr lang="en-US" sz="2000" i="1" dirty="0">
              <a:latin typeface="Arial" charset="0"/>
              <a:ea typeface="ＭＳ Ｐゴシック"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0" y="0"/>
            <a:ext cx="5334000" cy="990600"/>
          </a:xfrm>
        </p:spPr>
        <p:txBody>
          <a:bodyPr/>
          <a:lstStyle/>
          <a:p>
            <a:r>
              <a:rPr lang="en-US" dirty="0" smtClean="0">
                <a:solidFill>
                  <a:srgbClr val="FFFFFF"/>
                </a:solidFill>
              </a:rPr>
              <a:t>Existing Registry/Network</a:t>
            </a:r>
            <a:endParaRPr lang="en-US" dirty="0">
              <a:solidFill>
                <a:srgbClr val="FFFFFF"/>
              </a:solidFill>
            </a:endParaRPr>
          </a:p>
        </p:txBody>
      </p:sp>
      <p:sp>
        <p:nvSpPr>
          <p:cNvPr id="5" name="Subtitle 4"/>
          <p:cNvSpPr>
            <a:spLocks noGrp="1"/>
          </p:cNvSpPr>
          <p:nvPr>
            <p:ph idx="1"/>
          </p:nvPr>
        </p:nvSpPr>
        <p:spPr>
          <a:xfrm>
            <a:off x="685800" y="1219200"/>
            <a:ext cx="7772400" cy="5029200"/>
          </a:xfrm>
        </p:spPr>
        <p:txBody>
          <a:bodyPr>
            <a:normAutofit fontScale="77500" lnSpcReduction="20000"/>
          </a:bodyPr>
          <a:lstStyle/>
          <a:p>
            <a:pPr>
              <a:buNone/>
            </a:pPr>
            <a:r>
              <a:rPr lang="en-US" dirty="0" err="1" smtClean="0"/>
              <a:t>ImproveCareNow</a:t>
            </a:r>
            <a:r>
              <a:rPr lang="en-US" dirty="0" smtClean="0"/>
              <a:t> – pediatric IBD</a:t>
            </a:r>
            <a:endParaRPr lang="en-US" dirty="0" smtClean="0"/>
          </a:p>
          <a:p>
            <a:r>
              <a:rPr lang="en-US" dirty="0" smtClean="0"/>
              <a:t>Practice-based Research </a:t>
            </a:r>
            <a:r>
              <a:rPr lang="en-US" dirty="0" smtClean="0"/>
              <a:t>&amp; Improvement Network: </a:t>
            </a:r>
            <a:r>
              <a:rPr lang="en-US" dirty="0" smtClean="0"/>
              <a:t>Measure</a:t>
            </a:r>
            <a:r>
              <a:rPr lang="en-US" dirty="0" smtClean="0"/>
              <a:t>, standardize and improve care delivery and outcomes</a:t>
            </a:r>
          </a:p>
          <a:p>
            <a:r>
              <a:rPr lang="en-US" dirty="0" smtClean="0"/>
              <a:t>Started in 2007 with 10 sites, now </a:t>
            </a:r>
            <a:r>
              <a:rPr lang="en-US" dirty="0" smtClean="0"/>
              <a:t>27 (soon 30)</a:t>
            </a:r>
          </a:p>
          <a:p>
            <a:r>
              <a:rPr lang="en-US" dirty="0" smtClean="0"/>
              <a:t>Mix of </a:t>
            </a:r>
            <a:r>
              <a:rPr lang="en-US" dirty="0" smtClean="0"/>
              <a:t>public &amp; private, urban</a:t>
            </a:r>
            <a:r>
              <a:rPr lang="en-US" dirty="0" smtClean="0"/>
              <a:t> &amp;</a:t>
            </a:r>
            <a:r>
              <a:rPr lang="en-US" dirty="0" smtClean="0"/>
              <a:t> </a:t>
            </a:r>
            <a:r>
              <a:rPr lang="en-US" dirty="0" smtClean="0"/>
              <a:t>rural</a:t>
            </a:r>
          </a:p>
          <a:p>
            <a:r>
              <a:rPr lang="en-US" dirty="0" smtClean="0"/>
              <a:t>Collect data on patient, disease status and care provided during each encounter</a:t>
            </a:r>
          </a:p>
          <a:p>
            <a:pPr lvl="1"/>
            <a:r>
              <a:rPr lang="en-US" dirty="0" smtClean="0"/>
              <a:t>Capture on structured forms</a:t>
            </a:r>
          </a:p>
          <a:p>
            <a:pPr lvl="1"/>
            <a:r>
              <a:rPr lang="en-US" dirty="0" smtClean="0"/>
              <a:t>Re-enter in web-based registry (</a:t>
            </a:r>
            <a:r>
              <a:rPr lang="en-US" dirty="0" err="1" smtClean="0"/>
              <a:t>Clinipace</a:t>
            </a:r>
            <a:r>
              <a:rPr lang="en-US" dirty="0" smtClean="0"/>
              <a:t>)</a:t>
            </a:r>
          </a:p>
          <a:p>
            <a:r>
              <a:rPr lang="en-US" dirty="0" smtClean="0"/>
              <a:t>Provide each site with monthly reports</a:t>
            </a:r>
          </a:p>
          <a:p>
            <a:pPr lvl="1"/>
            <a:r>
              <a:rPr lang="en-US" dirty="0" smtClean="0"/>
              <a:t>Process and outcome measures</a:t>
            </a:r>
          </a:p>
          <a:p>
            <a:pPr lvl="1"/>
            <a:r>
              <a:rPr lang="en-US" dirty="0" smtClean="0"/>
              <a:t>Remission rates</a:t>
            </a:r>
          </a:p>
          <a:p>
            <a:pPr lvl="1"/>
            <a:r>
              <a:rPr lang="en-US" dirty="0" smtClean="0"/>
              <a:t>Population </a:t>
            </a:r>
            <a:r>
              <a:rPr lang="en-US" dirty="0" smtClean="0"/>
              <a:t>management</a:t>
            </a:r>
            <a:br>
              <a:rPr lang="en-US" dirty="0" smtClean="0"/>
            </a:br>
            <a:r>
              <a:rPr lang="en-US" dirty="0" smtClean="0"/>
              <a:t/>
            </a:r>
            <a:br>
              <a:rPr lang="en-US" dirty="0" smtClean="0"/>
            </a:br>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4114800" cy="990600"/>
          </a:xfrm>
        </p:spPr>
        <p:txBody>
          <a:bodyPr/>
          <a:lstStyle/>
          <a:p>
            <a:r>
              <a:rPr lang="en-US" dirty="0" smtClean="0">
                <a:solidFill>
                  <a:srgbClr val="FFFFFF"/>
                </a:solidFill>
              </a:rPr>
              <a:t>Aim 1 – i2b2 toolkit</a:t>
            </a:r>
            <a:endParaRPr lang="en-US" dirty="0">
              <a:solidFill>
                <a:srgbClr val="FFFFFF"/>
              </a:solidFill>
            </a:endParaRPr>
          </a:p>
        </p:txBody>
      </p:sp>
      <p:sp>
        <p:nvSpPr>
          <p:cNvPr id="3" name="Content Placeholder 2"/>
          <p:cNvSpPr>
            <a:spLocks noGrp="1"/>
          </p:cNvSpPr>
          <p:nvPr>
            <p:ph idx="1"/>
          </p:nvPr>
        </p:nvSpPr>
        <p:spPr>
          <a:xfrm>
            <a:off x="685800" y="1219200"/>
            <a:ext cx="7772400" cy="5257800"/>
          </a:xfrm>
        </p:spPr>
        <p:txBody>
          <a:bodyPr/>
          <a:lstStyle/>
          <a:p>
            <a:r>
              <a:rPr lang="en-US" dirty="0" smtClean="0"/>
              <a:t>Data in once – collect directly in EHR</a:t>
            </a:r>
          </a:p>
          <a:p>
            <a:pPr lvl="1"/>
            <a:r>
              <a:rPr lang="en-US" dirty="0" smtClean="0"/>
              <a:t>Direct feed (ETL)</a:t>
            </a:r>
          </a:p>
          <a:p>
            <a:pPr lvl="1"/>
            <a:r>
              <a:rPr lang="en-US" dirty="0" smtClean="0"/>
              <a:t>File upload</a:t>
            </a:r>
          </a:p>
          <a:p>
            <a:pPr lvl="1"/>
            <a:r>
              <a:rPr lang="en-US" dirty="0" smtClean="0"/>
              <a:t>Direct data entry</a:t>
            </a:r>
          </a:p>
          <a:p>
            <a:r>
              <a:rPr lang="en-US" dirty="0" smtClean="0"/>
              <a:t>Error-checking &amp; exception reports</a:t>
            </a:r>
          </a:p>
          <a:p>
            <a:r>
              <a:rPr lang="en-US" dirty="0" smtClean="0"/>
              <a:t>Population management &amp; QI reports</a:t>
            </a:r>
          </a:p>
          <a:p>
            <a:r>
              <a:rPr lang="en-US" dirty="0" smtClean="0"/>
              <a:t>SHRINE linkage</a:t>
            </a:r>
          </a:p>
          <a:p>
            <a:pPr>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3810000" y="4298913"/>
            <a:ext cx="5334000" cy="25590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0"/>
            <a:ext cx="4800600" cy="990600"/>
          </a:xfrm>
        </p:spPr>
        <p:txBody>
          <a:bodyPr/>
          <a:lstStyle/>
          <a:p>
            <a:r>
              <a:rPr lang="en-US" dirty="0" smtClean="0">
                <a:solidFill>
                  <a:srgbClr val="FFFFFF"/>
                </a:solidFill>
              </a:rPr>
              <a:t>Aim 1 - Implementation</a:t>
            </a:r>
            <a:endParaRPr lang="en-US" dirty="0">
              <a:solidFill>
                <a:srgbClr val="FFFFFF"/>
              </a:solidFill>
            </a:endParaRPr>
          </a:p>
        </p:txBody>
      </p:sp>
      <p:sp>
        <p:nvSpPr>
          <p:cNvPr id="3" name="Content Placeholder 2"/>
          <p:cNvSpPr>
            <a:spLocks noGrp="1"/>
          </p:cNvSpPr>
          <p:nvPr>
            <p:ph idx="1"/>
          </p:nvPr>
        </p:nvSpPr>
        <p:spPr>
          <a:xfrm>
            <a:off x="685800" y="1219200"/>
            <a:ext cx="7772400" cy="5257800"/>
          </a:xfrm>
        </p:spPr>
        <p:txBody>
          <a:bodyPr>
            <a:normAutofit fontScale="92500" lnSpcReduction="10000"/>
          </a:bodyPr>
          <a:lstStyle/>
          <a:p>
            <a:r>
              <a:rPr lang="en-US" dirty="0" smtClean="0"/>
              <a:t>Phase 1:</a:t>
            </a:r>
          </a:p>
          <a:p>
            <a:pPr lvl="1"/>
            <a:r>
              <a:rPr lang="en-US" dirty="0" smtClean="0"/>
              <a:t>All sites adopt “same” EHR </a:t>
            </a:r>
            <a:r>
              <a:rPr lang="en-US" dirty="0" smtClean="0"/>
              <a:t>build </a:t>
            </a:r>
          </a:p>
          <a:p>
            <a:pPr lvl="1"/>
            <a:r>
              <a:rPr lang="en-US" dirty="0" smtClean="0"/>
              <a:t>Data is uploaded/entered into central ICN i2b2</a:t>
            </a:r>
          </a:p>
          <a:p>
            <a:r>
              <a:rPr lang="en-US" dirty="0" smtClean="0"/>
              <a:t>Phase 2:</a:t>
            </a:r>
          </a:p>
          <a:p>
            <a:pPr lvl="1"/>
            <a:r>
              <a:rPr lang="en-US" dirty="0" smtClean="0"/>
              <a:t>Three sites implement local i2b2s (CCHMC, Denver, CHOP)</a:t>
            </a:r>
          </a:p>
          <a:p>
            <a:pPr lvl="1"/>
            <a:r>
              <a:rPr lang="en-US" dirty="0" smtClean="0"/>
              <a:t>Remaining sites upload/enter data into ICN i2b2</a:t>
            </a:r>
          </a:p>
          <a:p>
            <a:r>
              <a:rPr lang="en-US" dirty="0" smtClean="0"/>
              <a:t>Phase 3:</a:t>
            </a:r>
          </a:p>
          <a:p>
            <a:pPr lvl="1"/>
            <a:r>
              <a:rPr lang="en-US" dirty="0" smtClean="0"/>
              <a:t>Three additional sites implement local i2b2s (Nemours, UNC, Nationwide) – six local </a:t>
            </a:r>
            <a:r>
              <a:rPr lang="en-US" dirty="0" smtClean="0"/>
              <a:t>i2b2s </a:t>
            </a:r>
            <a:r>
              <a:rPr lang="en-US" dirty="0" smtClean="0"/>
              <a:t>total</a:t>
            </a:r>
            <a:endParaRPr lang="en-US" dirty="0" smtClean="0"/>
          </a:p>
          <a:p>
            <a:pPr lvl="1"/>
            <a:r>
              <a:rPr lang="en-US" dirty="0" smtClean="0"/>
              <a:t>Remaining sites upload/enter data into ICN i2b2</a:t>
            </a:r>
          </a:p>
          <a:p>
            <a:r>
              <a:rPr lang="en-US" dirty="0" smtClean="0"/>
              <a:t>Communication in Phases 2 &amp; 3 occurs via SHRINE</a:t>
            </a:r>
          </a:p>
          <a:p>
            <a:pPr lvl="1"/>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0"/>
            <a:ext cx="2590800" cy="990600"/>
          </a:xfrm>
        </p:spPr>
        <p:txBody>
          <a:bodyPr/>
          <a:lstStyle/>
          <a:p>
            <a:r>
              <a:rPr lang="en-US" dirty="0" smtClean="0">
                <a:solidFill>
                  <a:srgbClr val="FFFFFF"/>
                </a:solidFill>
              </a:rPr>
              <a:t>Challenges</a:t>
            </a:r>
            <a:endParaRPr lang="en-US" dirty="0">
              <a:solidFill>
                <a:srgbClr val="FFFFFF"/>
              </a:solidFill>
            </a:endParaRPr>
          </a:p>
        </p:txBody>
      </p:sp>
      <p:sp>
        <p:nvSpPr>
          <p:cNvPr id="3" name="Content Placeholder 2"/>
          <p:cNvSpPr>
            <a:spLocks noGrp="1"/>
          </p:cNvSpPr>
          <p:nvPr>
            <p:ph idx="1"/>
          </p:nvPr>
        </p:nvSpPr>
        <p:spPr>
          <a:xfrm>
            <a:off x="685800" y="1295400"/>
            <a:ext cx="7772400" cy="5181600"/>
          </a:xfrm>
        </p:spPr>
        <p:txBody>
          <a:bodyPr>
            <a:normAutofit fontScale="85000" lnSpcReduction="20000"/>
          </a:bodyPr>
          <a:lstStyle/>
          <a:p>
            <a:r>
              <a:rPr lang="en-US" dirty="0" smtClean="0"/>
              <a:t>EHR vs. registry “visit”</a:t>
            </a:r>
          </a:p>
          <a:p>
            <a:pPr lvl="1"/>
            <a:r>
              <a:rPr lang="en-US" dirty="0" smtClean="0"/>
              <a:t>“Static” variables may have multiple entries (race, date of diagnosis)</a:t>
            </a:r>
          </a:p>
          <a:p>
            <a:pPr lvl="1"/>
            <a:r>
              <a:rPr lang="en-US" dirty="0" smtClean="0"/>
              <a:t>Data is stored all over the EHR record, complicating extraction/</a:t>
            </a:r>
            <a:r>
              <a:rPr lang="en-US" dirty="0" smtClean="0"/>
              <a:t>classification</a:t>
            </a:r>
            <a:endParaRPr lang="en-US" dirty="0" smtClean="0"/>
          </a:p>
          <a:p>
            <a:pPr lvl="2"/>
            <a:r>
              <a:rPr lang="en-US" dirty="0" smtClean="0"/>
              <a:t>Simplify extracts – ease stress on reporting teams</a:t>
            </a:r>
          </a:p>
          <a:p>
            <a:pPr lvl="2"/>
            <a:r>
              <a:rPr lang="en-US" dirty="0" smtClean="0"/>
              <a:t>Piece together data in ETL – upstream from i2b2</a:t>
            </a:r>
            <a:endParaRPr lang="en-US" dirty="0" smtClean="0"/>
          </a:p>
          <a:p>
            <a:r>
              <a:rPr lang="en-US" dirty="0" smtClean="0"/>
              <a:t>Data issues</a:t>
            </a:r>
          </a:p>
          <a:p>
            <a:pPr lvl="1"/>
            <a:r>
              <a:rPr lang="en-US" dirty="0" smtClean="0"/>
              <a:t>Completeness</a:t>
            </a:r>
          </a:p>
          <a:p>
            <a:pPr lvl="1"/>
            <a:r>
              <a:rPr lang="en-US" dirty="0" smtClean="0"/>
              <a:t>Quality</a:t>
            </a:r>
          </a:p>
          <a:p>
            <a:pPr lvl="1"/>
            <a:r>
              <a:rPr lang="en-US" dirty="0" smtClean="0"/>
              <a:t>Correctness</a:t>
            </a:r>
            <a:endParaRPr lang="en-US" dirty="0" smtClean="0"/>
          </a:p>
          <a:p>
            <a:r>
              <a:rPr lang="en-US" dirty="0" smtClean="0"/>
              <a:t>Multi-site challenges</a:t>
            </a:r>
          </a:p>
          <a:p>
            <a:pPr lvl="1"/>
            <a:r>
              <a:rPr lang="en-US" dirty="0" smtClean="0"/>
              <a:t>Standardizing EHR </a:t>
            </a:r>
            <a:r>
              <a:rPr lang="en-US" dirty="0" err="1" smtClean="0"/>
              <a:t>build(s</a:t>
            </a:r>
            <a:r>
              <a:rPr lang="en-US" dirty="0" smtClean="0"/>
              <a:t>)</a:t>
            </a:r>
            <a:endParaRPr lang="en-US" dirty="0" smtClean="0"/>
          </a:p>
          <a:p>
            <a:pPr lvl="1"/>
            <a:r>
              <a:rPr lang="en-US" dirty="0" smtClean="0"/>
              <a:t>Aims </a:t>
            </a:r>
            <a:r>
              <a:rPr lang="en-US" dirty="0" smtClean="0"/>
              <a:t>of network vs. aims of single </a:t>
            </a:r>
            <a:r>
              <a:rPr lang="en-US" dirty="0" smtClean="0"/>
              <a:t>site</a:t>
            </a:r>
          </a:p>
          <a:p>
            <a:pPr lvl="2"/>
            <a:r>
              <a:rPr lang="en-US" dirty="0" smtClean="0"/>
              <a:t>Definition of outcomes</a:t>
            </a:r>
          </a:p>
          <a:p>
            <a:pPr lvl="2"/>
            <a:r>
              <a:rPr lang="en-US" dirty="0" smtClean="0"/>
              <a:t>A</a:t>
            </a:r>
            <a:r>
              <a:rPr lang="en-US" dirty="0" smtClean="0"/>
              <a:t>bility to make changes to EHR</a:t>
            </a:r>
          </a:p>
          <a:p>
            <a:pPr lvl="2"/>
            <a:r>
              <a:rPr lang="en-US" dirty="0" smtClean="0"/>
              <a:t>Support of technologies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0"/>
            <a:ext cx="3733800" cy="990600"/>
          </a:xfrm>
        </p:spPr>
        <p:txBody>
          <a:bodyPr/>
          <a:lstStyle/>
          <a:p>
            <a:r>
              <a:rPr lang="en-US" dirty="0" smtClean="0">
                <a:solidFill>
                  <a:srgbClr val="FFFFFF"/>
                </a:solidFill>
              </a:rPr>
              <a:t>Web-based forms</a:t>
            </a:r>
            <a:endParaRPr lang="en-US" dirty="0">
              <a:solidFill>
                <a:srgbClr val="FFFFFF"/>
              </a:solidFill>
            </a:endParaRPr>
          </a:p>
        </p:txBody>
      </p:sp>
      <p:grpSp>
        <p:nvGrpSpPr>
          <p:cNvPr id="3" name="Group 4"/>
          <p:cNvGrpSpPr/>
          <p:nvPr/>
        </p:nvGrpSpPr>
        <p:grpSpPr>
          <a:xfrm>
            <a:off x="0" y="914400"/>
            <a:ext cx="4419600" cy="4331208"/>
            <a:chOff x="4114800" y="0"/>
            <a:chExt cx="3761232" cy="4038600"/>
          </a:xfrm>
        </p:grpSpPr>
        <p:grpSp>
          <p:nvGrpSpPr>
            <p:cNvPr id="4" name="Group 7"/>
            <p:cNvGrpSpPr/>
            <p:nvPr/>
          </p:nvGrpSpPr>
          <p:grpSpPr>
            <a:xfrm>
              <a:off x="4114800" y="0"/>
              <a:ext cx="3761232" cy="4038600"/>
              <a:chOff x="3352798" y="0"/>
              <a:chExt cx="3761232" cy="4038600"/>
            </a:xfrm>
          </p:grpSpPr>
          <p:pic>
            <p:nvPicPr>
              <p:cNvPr id="8" name="Picture 7" descr="pat_info.tiff"/>
              <p:cNvPicPr>
                <a:picLocks noChangeAspect="1"/>
              </p:cNvPicPr>
              <p:nvPr/>
            </p:nvPicPr>
            <p:blipFill>
              <a:blip r:embed="rId2"/>
              <a:srcRect r="15241" b="3636"/>
              <a:stretch>
                <a:fillRect/>
              </a:stretch>
            </p:blipFill>
            <p:spPr>
              <a:xfrm>
                <a:off x="3352798" y="0"/>
                <a:ext cx="3761232" cy="4038600"/>
              </a:xfrm>
              <a:prstGeom prst="rect">
                <a:avLst/>
              </a:prstGeom>
            </p:spPr>
          </p:pic>
          <p:sp>
            <p:nvSpPr>
              <p:cNvPr id="9" name="Rectangle 8"/>
              <p:cNvSpPr/>
              <p:nvPr/>
            </p:nvSpPr>
            <p:spPr bwMode="auto">
              <a:xfrm>
                <a:off x="5410200" y="457200"/>
                <a:ext cx="914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grpSp>
        <p:pic>
          <p:nvPicPr>
            <p:cNvPr id="7" name="Picture 6" descr="epic_change.tiff"/>
            <p:cNvPicPr>
              <a:picLocks noChangeAspect="1"/>
            </p:cNvPicPr>
            <p:nvPr/>
          </p:nvPicPr>
          <p:blipFill>
            <a:blip r:embed="rId3"/>
            <a:srcRect l="3390" t="4245" r="5085" b="13991"/>
            <a:stretch>
              <a:fillRect/>
            </a:stretch>
          </p:blipFill>
          <p:spPr>
            <a:xfrm>
              <a:off x="6477000" y="0"/>
              <a:ext cx="1399032" cy="1143000"/>
            </a:xfrm>
            <a:prstGeom prst="rect">
              <a:avLst/>
            </a:prstGeom>
          </p:spPr>
        </p:pic>
      </p:grpSp>
      <p:pic>
        <p:nvPicPr>
          <p:cNvPr id="10" name="Picture 9" descr="evaluation_1.tiff"/>
          <p:cNvPicPr>
            <a:picLocks noChangeAspect="1"/>
          </p:cNvPicPr>
          <p:nvPr/>
        </p:nvPicPr>
        <p:blipFill>
          <a:blip r:embed="rId4"/>
          <a:srcRect l="2434" r="2637" b="6334"/>
          <a:stretch>
            <a:fillRect/>
          </a:stretch>
        </p:blipFill>
        <p:spPr>
          <a:xfrm>
            <a:off x="4724400" y="914400"/>
            <a:ext cx="4320914" cy="3276600"/>
          </a:xfrm>
          <a:prstGeom prst="rect">
            <a:avLst/>
          </a:prstGeom>
        </p:spPr>
      </p:pic>
      <p:pic>
        <p:nvPicPr>
          <p:cNvPr id="11" name="Picture 10" descr="evaluation_2.tiff"/>
          <p:cNvPicPr>
            <a:picLocks noChangeAspect="1"/>
          </p:cNvPicPr>
          <p:nvPr/>
        </p:nvPicPr>
        <p:blipFill>
          <a:blip r:embed="rId5"/>
          <a:srcRect l="22472" t="18482" b="7587"/>
          <a:stretch>
            <a:fillRect/>
          </a:stretch>
        </p:blipFill>
        <p:spPr>
          <a:xfrm>
            <a:off x="4724400" y="4572000"/>
            <a:ext cx="4206144" cy="2133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3352800" y="0"/>
            <a:ext cx="5791200" cy="990600"/>
          </a:xfrm>
        </p:spPr>
        <p:txBody>
          <a:bodyPr/>
          <a:lstStyle/>
          <a:p>
            <a:r>
              <a:rPr lang="en-US" dirty="0" smtClean="0">
                <a:solidFill>
                  <a:srgbClr val="FFFFFF"/>
                </a:solidFill>
              </a:rPr>
              <a:t>Auto-suggest &amp; XML filtering</a:t>
            </a:r>
            <a:endParaRPr lang="en-US" dirty="0">
              <a:solidFill>
                <a:srgbClr val="FFFFFF"/>
              </a:solidFill>
            </a:endParaRPr>
          </a:p>
        </p:txBody>
      </p:sp>
      <p:pic>
        <p:nvPicPr>
          <p:cNvPr id="7" name="Content Placeholder 6" descr="auto_suggest1.tiff"/>
          <p:cNvPicPr>
            <a:picLocks noGrp="1" noChangeAspect="1"/>
          </p:cNvPicPr>
          <p:nvPr>
            <p:ph sz="half" idx="1"/>
          </p:nvPr>
        </p:nvPicPr>
        <p:blipFill>
          <a:blip r:embed="rId2"/>
          <a:srcRect t="-1465" b="-1466"/>
          <a:stretch>
            <a:fillRect/>
          </a:stretch>
        </p:blipFill>
        <p:spPr>
          <a:xfrm>
            <a:off x="0" y="838200"/>
            <a:ext cx="4793226" cy="2971800"/>
          </a:xfrm>
        </p:spPr>
      </p:pic>
      <p:pic>
        <p:nvPicPr>
          <p:cNvPr id="11" name="Content Placeholder 10" descr="XML_filter.tiff"/>
          <p:cNvPicPr>
            <a:picLocks noGrp="1" noChangeAspect="1"/>
          </p:cNvPicPr>
          <p:nvPr>
            <p:ph sz="half" idx="2"/>
          </p:nvPr>
        </p:nvPicPr>
        <p:blipFill>
          <a:blip r:embed="rId3"/>
          <a:srcRect t="1217" b="1217"/>
          <a:stretch>
            <a:fillRect/>
          </a:stretch>
        </p:blipFill>
        <p:spPr>
          <a:xfrm>
            <a:off x="4027715" y="3276600"/>
            <a:ext cx="5116286" cy="3581400"/>
          </a:xfrm>
        </p:spPr>
      </p:pic>
    </p:spTree>
  </p:cSld>
  <p:clrMapOvr>
    <a:masterClrMapping/>
  </p:clrMapOvr>
</p:sld>
</file>

<file path=ppt/theme/theme1.xml><?xml version="1.0" encoding="utf-8"?>
<a:theme xmlns:a="http://schemas.openxmlformats.org/drawingml/2006/main" name="Primary_cya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Primary_cyan</Template>
  <TotalTime>1543</TotalTime>
  <Words>747</Words>
  <Application>Microsoft Macintosh PowerPoint</Application>
  <PresentationFormat>On-screen Show (4:3)</PresentationFormat>
  <Paragraphs>99</Paragraphs>
  <Slides>14</Slides>
  <Notes>5</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Primary_cyan</vt:lpstr>
      <vt:lpstr>Modular Chronic Disease Registries for QI and Comparative Effectiveness Research</vt:lpstr>
      <vt:lpstr>Purpose &amp; Proposal</vt:lpstr>
      <vt:lpstr>Specific Aims</vt:lpstr>
      <vt:lpstr>Existing Registry/Network</vt:lpstr>
      <vt:lpstr>Aim 1 – i2b2 toolkit</vt:lpstr>
      <vt:lpstr>Aim 1 - Implementation</vt:lpstr>
      <vt:lpstr>Challenges</vt:lpstr>
      <vt:lpstr>Web-based forms</vt:lpstr>
      <vt:lpstr>Auto-suggest &amp; XML filtering</vt:lpstr>
      <vt:lpstr>Chart Review</vt:lpstr>
      <vt:lpstr>Reports</vt:lpstr>
      <vt:lpstr>Collaborators*</vt:lpstr>
      <vt:lpstr>Slide 13</vt:lpstr>
      <vt:lpstr>Questions?</vt:lpstr>
    </vt:vector>
  </TitlesOfParts>
  <Company>CCHMC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Registry Update</dc:title>
  <dc:creator>CCHMC</dc:creator>
  <cp:lastModifiedBy>Keith Marsolo</cp:lastModifiedBy>
  <cp:revision>60</cp:revision>
  <dcterms:created xsi:type="dcterms:W3CDTF">2010-10-13T12:08:09Z</dcterms:created>
  <dcterms:modified xsi:type="dcterms:W3CDTF">2010-10-13T12:45:57Z</dcterms:modified>
</cp:coreProperties>
</file>