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9" r:id="rId3"/>
  </p:sldMasterIdLst>
  <p:notesMasterIdLst>
    <p:notesMasterId r:id="rId36"/>
  </p:notesMasterIdLst>
  <p:sldIdLst>
    <p:sldId id="284" r:id="rId4"/>
    <p:sldId id="285" r:id="rId5"/>
    <p:sldId id="286" r:id="rId6"/>
    <p:sldId id="333" r:id="rId7"/>
    <p:sldId id="334" r:id="rId8"/>
    <p:sldId id="335" r:id="rId9"/>
    <p:sldId id="349" r:id="rId10"/>
    <p:sldId id="272" r:id="rId11"/>
    <p:sldId id="273" r:id="rId12"/>
    <p:sldId id="280" r:id="rId13"/>
    <p:sldId id="275" r:id="rId14"/>
    <p:sldId id="277" r:id="rId15"/>
    <p:sldId id="276" r:id="rId16"/>
    <p:sldId id="309" r:id="rId17"/>
    <p:sldId id="310" r:id="rId18"/>
    <p:sldId id="313" r:id="rId19"/>
    <p:sldId id="338" r:id="rId20"/>
    <p:sldId id="339" r:id="rId21"/>
    <p:sldId id="340" r:id="rId22"/>
    <p:sldId id="341" r:id="rId23"/>
    <p:sldId id="342" r:id="rId24"/>
    <p:sldId id="337" r:id="rId25"/>
    <p:sldId id="336" r:id="rId26"/>
    <p:sldId id="256" r:id="rId27"/>
    <p:sldId id="343" r:id="rId28"/>
    <p:sldId id="344" r:id="rId29"/>
    <p:sldId id="345" r:id="rId30"/>
    <p:sldId id="269" r:id="rId31"/>
    <p:sldId id="346" r:id="rId32"/>
    <p:sldId id="347" r:id="rId33"/>
    <p:sldId id="348" r:id="rId34"/>
    <p:sldId id="26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8" autoAdjust="0"/>
    <p:restoredTop sz="88714" autoAdjust="0"/>
  </p:normalViewPr>
  <p:slideViewPr>
    <p:cSldViewPr snapToGrid="0">
      <p:cViewPr varScale="1">
        <p:scale>
          <a:sx n="78" d="100"/>
          <a:sy n="78" d="100"/>
        </p:scale>
        <p:origin x="-124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D4EC96-7898-4ECF-A687-9AC01E052123}" type="datetimeFigureOut">
              <a:rPr lang="en-US" smtClean="0"/>
              <a:pPr/>
              <a:t>10/13/2010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A968DD-D10F-49BD-AE71-54D523EA11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BEE825-5E9E-44BC-969C-051C0387E7CC}" type="slidenum">
              <a:rPr lang="en-US">
                <a:solidFill>
                  <a:srgbClr val="000000"/>
                </a:solidFill>
              </a:rPr>
              <a:pPr/>
              <a:t>8</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Elsevier </a:t>
            </a:r>
            <a:r>
              <a:rPr lang="en-US" dirty="0" err="1" smtClean="0"/>
              <a:t>SciVerse</a:t>
            </a:r>
            <a:endParaRPr lang="en-US" dirty="0" smtClean="0"/>
          </a:p>
          <a:p>
            <a:r>
              <a:rPr lang="en-US" dirty="0" smtClean="0"/>
              <a:t>Karen Dowell, Jackson Lab</a:t>
            </a:r>
          </a:p>
          <a:p>
            <a:r>
              <a:rPr lang="en-US" dirty="0" err="1" smtClean="0"/>
              <a:t>Shai-shen</a:t>
            </a:r>
            <a:r>
              <a:rPr lang="en-US" dirty="0" smtClean="0"/>
              <a:t> Orr, Mark Davis’s lab</a:t>
            </a:r>
          </a:p>
          <a:p>
            <a:r>
              <a:rPr lang="en-US" dirty="0" smtClean="0"/>
              <a:t>Sean Mooney’s group</a:t>
            </a:r>
          </a:p>
          <a:p>
            <a:r>
              <a:rPr lang="en-US" dirty="0" smtClean="0"/>
              <a:t>Ida </a:t>
            </a:r>
            <a:r>
              <a:rPr lang="en-US" dirty="0" err="1" smtClean="0"/>
              <a:t>Sim</a:t>
            </a:r>
            <a:r>
              <a:rPr lang="en-US" dirty="0" smtClean="0"/>
              <a:t>, UCSF</a:t>
            </a:r>
          </a:p>
          <a:p>
            <a:r>
              <a:rPr lang="en-US" dirty="0" smtClean="0"/>
              <a:t>Simon </a:t>
            </a:r>
            <a:r>
              <a:rPr lang="en-US" dirty="0" err="1" smtClean="0"/>
              <a:t>Twigger</a:t>
            </a:r>
            <a:r>
              <a:rPr lang="en-US" dirty="0" smtClean="0"/>
              <a:t>, Medical college of Wisconsin</a:t>
            </a:r>
          </a:p>
          <a:p>
            <a:r>
              <a:rPr lang="en-US" dirty="0" smtClean="0"/>
              <a:t>Nathan Baker, Washington Univ.</a:t>
            </a:r>
          </a:p>
          <a:p>
            <a:r>
              <a:rPr lang="en-US" dirty="0" err="1" smtClean="0"/>
              <a:t>Amit</a:t>
            </a:r>
            <a:r>
              <a:rPr lang="en-US" dirty="0" smtClean="0"/>
              <a:t> Seth, Wright State Univ.</a:t>
            </a:r>
          </a:p>
          <a:p>
            <a:r>
              <a:rPr lang="en-US" dirty="0" smtClean="0"/>
              <a:t>Neil </a:t>
            </a:r>
            <a:r>
              <a:rPr lang="en-US" dirty="0" err="1" smtClean="0"/>
              <a:t>Sarkar</a:t>
            </a:r>
            <a:r>
              <a:rPr lang="en-US" dirty="0" smtClean="0"/>
              <a:t>, University of Vermont</a:t>
            </a:r>
          </a:p>
          <a:p>
            <a:r>
              <a:rPr lang="en-US" dirty="0" smtClean="0"/>
              <a:t>Larry Hunter, University of Colorado, Denver</a:t>
            </a:r>
          </a:p>
        </p:txBody>
      </p:sp>
      <p:sp>
        <p:nvSpPr>
          <p:cNvPr id="4" name="Slide Number Placeholder 3"/>
          <p:cNvSpPr>
            <a:spLocks noGrp="1"/>
          </p:cNvSpPr>
          <p:nvPr>
            <p:ph type="sldNum" sz="quarter" idx="10"/>
          </p:nvPr>
        </p:nvSpPr>
        <p:spPr/>
        <p:txBody>
          <a:bodyPr/>
          <a:lstStyle/>
          <a:p>
            <a:fld id="{A8A968DD-D10F-49BD-AE71-54D523EA11AB}" type="slidenum">
              <a:rPr lang="en-US" smtClean="0">
                <a:solidFill>
                  <a:prstClr val="black"/>
                </a:solidFill>
              </a:rPr>
              <a:pPr/>
              <a:t>27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screen shots I was showing you are the UI for a project called OBR at the NCBO. The Goal of the OBR project is to enable the use of ontologies to access public data at multiple levels of abstraction.</a:t>
            </a:r>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3B73C21-F34F-4971-B8C7-09ECF189F4D9}" type="slidenum">
              <a:rPr lang="en-US">
                <a:solidFill>
                  <a:srgbClr val="000000"/>
                </a:solidFill>
              </a:rPr>
              <a:pPr/>
              <a:t>28</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Search: </a:t>
            </a:r>
          </a:p>
          <a:p>
            <a:pPr eaLnBrk="1" hangingPunct="1">
              <a:spcBef>
                <a:spcPct val="0"/>
              </a:spcBef>
            </a:pPr>
            <a:endParaRPr lang="en-US" smtClean="0">
              <a:latin typeface="Arial" pitchFamily="34" charset="0"/>
            </a:endParaRPr>
          </a:p>
          <a:p>
            <a:pPr eaLnBrk="1" hangingPunct="1">
              <a:spcBef>
                <a:spcPct val="0"/>
              </a:spcBef>
              <a:buFontTx/>
              <a:buChar char="-"/>
            </a:pPr>
            <a:r>
              <a:rPr lang="en-US" smtClean="0">
                <a:latin typeface="Arial" pitchFamily="34" charset="0"/>
              </a:rPr>
              <a:t>GEO has &gt; 13 datasets on retroperitoneal tumors, none show up without an ontology based search!</a:t>
            </a:r>
          </a:p>
          <a:p>
            <a:pPr eaLnBrk="1" hangingPunct="1">
              <a:spcBef>
                <a:spcPct val="0"/>
              </a:spcBef>
            </a:pPr>
            <a:r>
              <a:rPr lang="en-US" smtClean="0">
                <a:latin typeface="Arial" pitchFamily="34" charset="0"/>
              </a:rPr>
              <a:t>- Did you know that GEO contains more public datasets on drug – gene expression information that Connectivity map?</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Data mining: </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 Extraction of Conditional Probabilities of the Relationships between Drugs, Diseases, and Genes from PubMed guided by relationships in PharmGKB in AMIA spring translational bioinformatics 2009.</a:t>
            </a:r>
          </a:p>
          <a:p>
            <a:pPr eaLnBrk="1" hangingPunct="1">
              <a:spcBef>
                <a:spcPct val="0"/>
              </a:spcBef>
            </a:pPr>
            <a:endParaRPr lang="en-US" smtClean="0">
              <a:latin typeface="Arial" pitchFamily="34" charset="0"/>
            </a:endParaRPr>
          </a:p>
        </p:txBody>
      </p:sp>
      <p:sp>
        <p:nvSpPr>
          <p:cNvPr id="1034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EDC68A59-C7EC-43DC-9DE0-318629686863}" type="slidenum">
              <a:rPr lang="en-US">
                <a:solidFill>
                  <a:prstClr val="black"/>
                </a:solidFill>
              </a:rPr>
              <a:pPr>
                <a:defRPr/>
              </a:pPr>
              <a:t>29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latin typeface="Arial" pitchFamily="34" charset="0"/>
              </a:rPr>
              <a:t>Indexing an element from GEO.</a:t>
            </a:r>
            <a:r>
              <a:rPr lang="en-US" smtClean="0">
                <a:latin typeface="Arial" pitchFamily="34" charset="0"/>
              </a:rPr>
              <a:t> The GEO element GDS1989 is annotated according to its title and its description, as well as by the ontology elements that comprise the transitive closure over the parent–child relationships subsumed by the direct annotations.</a:t>
            </a:r>
          </a:p>
        </p:txBody>
      </p:sp>
      <p:sp>
        <p:nvSpPr>
          <p:cNvPr id="1044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53009B3-E871-4786-B00C-28BC16478563}" type="slidenum">
              <a:rPr lang="en-US">
                <a:solidFill>
                  <a:prstClr val="black"/>
                </a:solidFill>
              </a:rPr>
              <a:pPr>
                <a:defRPr/>
              </a:pPr>
              <a:t>30</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A8A968DD-D10F-49BD-AE71-54D523EA11AB}" type="slidenum">
              <a:rPr lang="en-US" smtClean="0">
                <a:solidFill>
                  <a:prstClr val="black"/>
                </a:solidFill>
              </a:rPr>
              <a:pPr/>
              <a:t>31</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972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D886DFD-7543-42D2-B44D-761E4307AC77}" type="slidenum">
              <a:rPr lang="en-US">
                <a:solidFill>
                  <a:prstClr val="black"/>
                </a:solidFill>
                <a:latin typeface="Arial" pitchFamily="34" charset="0"/>
              </a:rPr>
              <a:pPr>
                <a:defRPr/>
              </a:pPr>
              <a:t>9</a:t>
            </a:fld>
            <a:endParaRPr lang="en-US">
              <a:solidFill>
                <a:prstClr val="black"/>
              </a:solidFill>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pPr>
              <a:spcBef>
                <a:spcPct val="0"/>
              </a:spcBef>
            </a:pPr>
            <a:endParaRPr lang="en-US">
              <a:latin typeface="Arial" charset="0"/>
            </a:endParaRPr>
          </a:p>
        </p:txBody>
      </p:sp>
      <p:sp>
        <p:nvSpPr>
          <p:cNvPr id="13005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prstTxWarp prst="textNoShape">
              <a:avLst/>
            </a:prstTxWarp>
          </a:bodyPr>
          <a:lstStyle/>
          <a:p>
            <a:pPr algn="r"/>
            <a:fld id="{185F3283-30DE-C14F-BA71-7ADEEEE2FC66}" type="slidenum">
              <a:rPr lang="en-US" sz="1200">
                <a:solidFill>
                  <a:srgbClr val="000000"/>
                </a:solidFill>
              </a:rPr>
              <a:pPr algn="r"/>
              <a:t>16</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DB9A3-42EA-4096-86FB-71010EF262BF}" type="slidenum">
              <a:rPr lang="en-US">
                <a:solidFill>
                  <a:srgbClr val="000000"/>
                </a:solidFill>
              </a:rPr>
              <a:pPr/>
              <a:t>17</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w="9525"/>
        </p:spPr>
        <p:txBody>
          <a:bodyPr/>
          <a:lstStyle/>
          <a:p>
            <a:endParaRPr lang="en-US" smtClean="0">
              <a:latin typeface="Gill Sans" charset="0"/>
              <a:ea typeface="ＭＳ Ｐゴシック" charset="-128"/>
            </a:endParaRPr>
          </a:p>
        </p:txBody>
      </p:sp>
      <p:sp>
        <p:nvSpPr>
          <p:cNvPr id="25604" name="Slide Number Placeholder 3"/>
          <p:cNvSpPr>
            <a:spLocks noGrp="1"/>
          </p:cNvSpPr>
          <p:nvPr>
            <p:ph type="sldNum" sz="quarter" idx="5"/>
          </p:nvPr>
        </p:nvSpPr>
        <p:spPr>
          <a:noFill/>
        </p:spPr>
        <p:txBody>
          <a:bodyPr/>
          <a:lstStyle/>
          <a:p>
            <a:fld id="{81C33925-39A3-4E45-B06D-147B8F54B32C}" type="slidenum">
              <a:rPr lang="en-US"/>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DB9A3-42EA-4096-86FB-71010EF262BF}" type="slidenum">
              <a:rPr lang="en-US">
                <a:solidFill>
                  <a:srgbClr val="000000"/>
                </a:solidFill>
              </a:rPr>
              <a:pPr/>
              <a:t>20</a:t>
            </a:fld>
            <a:endParaRPr lang="en-US">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DB9A3-42EA-4096-86FB-71010EF262BF}" type="slidenum">
              <a:rPr lang="en-US">
                <a:solidFill>
                  <a:srgbClr val="000000"/>
                </a:solidFill>
              </a:rPr>
              <a:pPr/>
              <a:t>22</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1DB9A3-42EA-4096-86FB-71010EF262BF}" type="slidenum">
              <a:rPr lang="en-US">
                <a:solidFill>
                  <a:srgbClr val="000000"/>
                </a:solidFill>
              </a:rPr>
              <a:pPr/>
              <a:t>24</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C13FA5-6E9F-4432-B3EE-283E367BF913}" type="slidenum">
              <a:rPr lang="en-US" smtClean="0">
                <a:solidFill>
                  <a:prstClr val="black"/>
                </a:solidFill>
              </a:rPr>
              <a:pPr fontAlgn="base">
                <a:spcBef>
                  <a:spcPct val="0"/>
                </a:spcBef>
                <a:spcAft>
                  <a:spcPct val="0"/>
                </a:spcAft>
                <a:defRPr/>
              </a:pPr>
              <a:t>25</a:t>
            </a:fld>
            <a:endParaRPr lang="en-US" smtClean="0">
              <a:solidFill>
                <a:prstClr val="black"/>
              </a:solidFill>
            </a:endParaRPr>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want to process the text and assign “tags” to each element in public repositories.</a:t>
            </a:r>
          </a:p>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116013" y="4189413"/>
            <a:ext cx="7161212" cy="2128837"/>
          </a:xfrm>
          <a:prstGeom prst="rect">
            <a:avLst/>
          </a:prstGeom>
          <a:noFill/>
          <a:ln w="9525">
            <a:noFill/>
            <a:miter lim="800000"/>
            <a:headEnd/>
            <a:tailEnd/>
          </a:ln>
        </p:spPr>
      </p:pic>
      <p:sp>
        <p:nvSpPr>
          <p:cNvPr id="164866" name="Rectangle 2"/>
          <p:cNvSpPr>
            <a:spLocks noGrp="1" noChangeArrowheads="1"/>
          </p:cNvSpPr>
          <p:nvPr>
            <p:ph type="ctrTitle"/>
          </p:nvPr>
        </p:nvSpPr>
        <p:spPr>
          <a:xfrm>
            <a:off x="685800" y="1123950"/>
            <a:ext cx="7772400" cy="1447800"/>
          </a:xfrm>
        </p:spPr>
        <p:txBody>
          <a:bodyPr/>
          <a:lstStyle>
            <a:lvl1pPr algn="ctr">
              <a:defRPr sz="4400"/>
            </a:lvl1pPr>
          </a:lstStyle>
          <a:p>
            <a:r>
              <a:rPr lang="en-US" smtClean="0"/>
              <a:t>Click to edit Master title style</a:t>
            </a:r>
            <a:endParaRPr lang="en-US" dirty="0"/>
          </a:p>
        </p:txBody>
      </p:sp>
      <p:sp>
        <p:nvSpPr>
          <p:cNvPr id="164867" name="Rectangle 3"/>
          <p:cNvSpPr>
            <a:spLocks noGrp="1" noChangeArrowheads="1"/>
          </p:cNvSpPr>
          <p:nvPr>
            <p:ph type="subTitle" idx="1"/>
          </p:nvPr>
        </p:nvSpPr>
        <p:spPr>
          <a:xfrm>
            <a:off x="1377950" y="2686050"/>
            <a:ext cx="6400800" cy="1295400"/>
          </a:xfrm>
        </p:spPr>
        <p:txBody>
          <a:bodyPr/>
          <a:lstStyle>
            <a:lvl1pPr marL="0" indent="0" algn="r">
              <a:buFont typeface="Wingdings" pitchFamily="2" charset="2"/>
              <a:buNone/>
              <a:defRPr sz="2400"/>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350" y="6381750"/>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381750"/>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004050" y="6381750"/>
            <a:ext cx="2133600" cy="476250"/>
          </a:xfrm>
        </p:spPr>
        <p:txBody>
          <a:bodyPr/>
          <a:lstStyle>
            <a:lvl1pPr>
              <a:defRPr>
                <a:solidFill>
                  <a:srgbClr val="F8F8F8"/>
                </a:solidFill>
              </a:defRPr>
            </a:lvl1pPr>
          </a:lstStyle>
          <a:p>
            <a:pPr>
              <a:defRPr/>
            </a:pPr>
            <a:fld id="{E3B12C3B-5F97-4B98-B057-2245F29FE84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03E33C7-1168-4B5F-BE5B-C2062FC693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0000" y="0"/>
            <a:ext cx="210820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400" y="0"/>
            <a:ext cx="61722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B44017F4-A23B-4083-B5DA-DE07CB60FA8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295400" y="4195763"/>
            <a:ext cx="7162800" cy="2128837"/>
          </a:xfrm>
          <a:prstGeom prst="rect">
            <a:avLst/>
          </a:prstGeom>
          <a:noFill/>
          <a:ln w="9525">
            <a:noFill/>
            <a:miter lim="800000"/>
            <a:headEnd/>
            <a:tailEnd/>
          </a:ln>
        </p:spPr>
      </p:pic>
      <p:sp>
        <p:nvSpPr>
          <p:cNvPr id="2" name="Title 1"/>
          <p:cNvSpPr>
            <a:spLocks noGrp="1"/>
          </p:cNvSpPr>
          <p:nvPr>
            <p:ph type="ctrTitle"/>
          </p:nvPr>
        </p:nvSpPr>
        <p:spPr>
          <a:xfrm>
            <a:off x="762000" y="685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2286000"/>
            <a:ext cx="6400800" cy="1524000"/>
          </a:xfrm>
        </p:spPr>
        <p:txBody>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2EC912C7-12B3-45AD-9F24-F8DDAC26CAC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nchor="t"/>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3900DA50-AD85-4313-B6E0-6F475303EE9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470B83AB-4B23-4BCE-A2E4-6C22DCFE455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B94F3226-4E77-4B09-8717-BB2A3BE380C4}"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011A6BA2-CBA0-4EC6-88A2-F10321FC620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D866ED76-EE40-4D32-AAB0-1EE8C4BD2B08}"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D093FB7-DED7-4809-9DE9-3792B88E4F5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AD9FBA91-C677-42C2-9FA5-6B8D83AEE5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5F6B5B99-0136-4706-8A8D-880A13523D1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B37C15E7-5E9F-4733-9ADB-EEFDB1A2C9E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03EFAEE0-CD5A-4E41-AABE-11240245B49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pPr>
              <a:defRPr/>
            </a:pPr>
            <a:fld id="{9EC12666-BDFA-416E-AD66-C2E11D7E874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NCBO-logo"/>
          <p:cNvPicPr>
            <a:picLocks noChangeAspect="1" noChangeArrowheads="1"/>
          </p:cNvPicPr>
          <p:nvPr/>
        </p:nvPicPr>
        <p:blipFill>
          <a:blip r:embed="rId2" cstate="print"/>
          <a:srcRect/>
          <a:stretch>
            <a:fillRect/>
          </a:stretch>
        </p:blipFill>
        <p:spPr bwMode="auto">
          <a:xfrm>
            <a:off x="1295400" y="4195763"/>
            <a:ext cx="7162800" cy="2128837"/>
          </a:xfrm>
          <a:prstGeom prst="rect">
            <a:avLst/>
          </a:prstGeom>
          <a:noFill/>
          <a:ln w="9525">
            <a:noFill/>
            <a:miter lim="800000"/>
            <a:headEnd/>
            <a:tailEnd/>
          </a:ln>
        </p:spPr>
      </p:pic>
      <p:sp>
        <p:nvSpPr>
          <p:cNvPr id="2" name="Title 1"/>
          <p:cNvSpPr>
            <a:spLocks noGrp="1"/>
          </p:cNvSpPr>
          <p:nvPr>
            <p:ph type="ctrTitle"/>
          </p:nvPr>
        </p:nvSpPr>
        <p:spPr>
          <a:xfrm>
            <a:off x="762000" y="6858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2286000"/>
            <a:ext cx="6400800" cy="1524000"/>
          </a:xfrm>
        </p:spPr>
        <p:txBody>
          <a:bodyPr/>
          <a:lstStyle>
            <a:lvl1pPr marL="0" indent="0" algn="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nchor="t"/>
          <a:lstStyle>
            <a:lvl1pPr algn="l">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447800"/>
            <a:ext cx="82296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2412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41386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solidFill>
                  <a:srgbClr val="F8F8F8"/>
                </a:solidFill>
              </a:defRPr>
            </a:lvl1pPr>
          </a:lstStyle>
          <a:p>
            <a:pPr>
              <a:defRPr/>
            </a:pPr>
            <a:fld id="{FDFA7A9F-D6B2-47C1-A904-CA5B23BCDC5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6F43EF83-1827-4C14-8458-B51763A2F7B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solidFill>
                  <a:srgbClr val="F8F8F8"/>
                </a:solidFill>
              </a:defRPr>
            </a:lvl1pPr>
          </a:lstStyle>
          <a:p>
            <a:pPr>
              <a:defRPr/>
            </a:pPr>
            <a:fld id="{49C22F3F-39DD-444B-A1AF-44F745E0204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solidFill>
                  <a:srgbClr val="F8F8F8"/>
                </a:solidFill>
              </a:defRPr>
            </a:lvl1pPr>
          </a:lstStyle>
          <a:p>
            <a:pPr>
              <a:defRPr/>
            </a:pPr>
            <a:fld id="{A6B42698-EC03-45CD-B503-64200B5B2F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solidFill>
                  <a:srgbClr val="F8F8F8"/>
                </a:solidFill>
              </a:defRPr>
            </a:lvl1pPr>
          </a:lstStyle>
          <a:p>
            <a:pPr>
              <a:defRPr/>
            </a:pPr>
            <a:fld id="{74C594ED-812E-41C4-AA9D-0AD393DF4AF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894BC281-CCC4-4ACC-BEAE-1F066BD25D3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rgbClr val="F8F8F8"/>
                </a:solidFill>
              </a:defRPr>
            </a:lvl1pPr>
          </a:lstStyle>
          <a:p>
            <a:pPr>
              <a:defRPr/>
            </a:pPr>
            <a:fld id="{28A2017A-BBBC-4478-8358-4A4E9C5CD71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25400" y="0"/>
            <a:ext cx="77724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Title style</a:t>
            </a:r>
          </a:p>
        </p:txBody>
      </p:sp>
      <p:sp>
        <p:nvSpPr>
          <p:cNvPr id="1027" name="Rectangle 3"/>
          <p:cNvSpPr>
            <a:spLocks noGrp="1" noChangeArrowheads="1"/>
          </p:cNvSpPr>
          <p:nvPr>
            <p:ph type="body" idx="1"/>
          </p:nvPr>
        </p:nvSpPr>
        <p:spPr bwMode="auto">
          <a:xfrm>
            <a:off x="685800" y="15240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220" name="Rectangle 4"/>
          <p:cNvSpPr>
            <a:spLocks noGrp="1" noChangeArrowheads="1"/>
          </p:cNvSpPr>
          <p:nvPr>
            <p:ph type="dt" sz="half" idx="2"/>
          </p:nvPr>
        </p:nvSpPr>
        <p:spPr bwMode="auto">
          <a:xfrm>
            <a:off x="57150" y="635635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1" name="Rectangle 5"/>
          <p:cNvSpPr>
            <a:spLocks noGrp="1" noChangeArrowheads="1"/>
          </p:cNvSpPr>
          <p:nvPr>
            <p:ph type="ftr" sz="quarter" idx="3"/>
          </p:nvPr>
        </p:nvSpPr>
        <p:spPr bwMode="auto">
          <a:xfrm>
            <a:off x="3130550" y="63627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spcBef>
                <a:spcPct val="0"/>
              </a:spcBef>
              <a:spcAft>
                <a:spcPct val="0"/>
              </a:spcAft>
              <a:buFontTx/>
              <a:buNone/>
              <a:defRPr sz="1400">
                <a:solidFill>
                  <a:srgbClr val="000000"/>
                </a:solidFill>
                <a:latin typeface="Arial"/>
                <a:cs typeface="Arial" charset="0"/>
              </a:defRPr>
            </a:lvl1pPr>
          </a:lstStyle>
          <a:p>
            <a:pPr>
              <a:defRPr/>
            </a:pPr>
            <a:endParaRPr lang="en-US"/>
          </a:p>
        </p:txBody>
      </p:sp>
      <p:sp>
        <p:nvSpPr>
          <p:cNvPr id="9222" name="Rectangle 6"/>
          <p:cNvSpPr>
            <a:spLocks noGrp="1" noChangeArrowheads="1"/>
          </p:cNvSpPr>
          <p:nvPr>
            <p:ph type="sldNum" sz="quarter" idx="4"/>
          </p:nvPr>
        </p:nvSpPr>
        <p:spPr bwMode="auto">
          <a:xfrm>
            <a:off x="7175500" y="63500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spcBef>
                <a:spcPct val="0"/>
              </a:spcBef>
              <a:spcAft>
                <a:spcPct val="0"/>
              </a:spcAft>
              <a:buFontTx/>
              <a:buNone/>
              <a:defRPr sz="1400">
                <a:solidFill>
                  <a:prstClr val="black"/>
                </a:solidFill>
                <a:latin typeface="+mn-lt"/>
                <a:cs typeface="Arial" charset="0"/>
              </a:defRPr>
            </a:lvl1pPr>
          </a:lstStyle>
          <a:p>
            <a:pPr>
              <a:defRPr/>
            </a:pPr>
            <a:fld id="{87FF8BEB-BA3E-43AF-B37D-7419CE3A92FF}" type="slidenum">
              <a:rPr lang="en-US"/>
              <a:pPr>
                <a:defRPr/>
              </a:pPr>
              <a:t>‹#›</a:t>
            </a:fld>
            <a:endParaRPr lang="en-US"/>
          </a:p>
        </p:txBody>
      </p:sp>
      <p:pic>
        <p:nvPicPr>
          <p:cNvPr id="1031"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ea typeface="+mj-ea"/>
          <a:cs typeface="+mj-cs"/>
        </a:defRPr>
      </a:lvl1pPr>
      <a:lvl2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2pPr>
      <a:lvl3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3pPr>
      <a:lvl4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4pPr>
      <a:lvl5pPr algn="l" rtl="0" eaLnBrk="0" fontAlgn="base" hangingPunct="0">
        <a:spcBef>
          <a:spcPct val="0"/>
        </a:spcBef>
        <a:spcAft>
          <a:spcPct val="0"/>
        </a:spcAft>
        <a:defRPr sz="4000" b="1">
          <a:solidFill>
            <a:schemeClr val="tx1"/>
          </a:solidFill>
          <a:effectLst>
            <a:outerShdw blurRad="38100" dist="38100" dir="2700000" algn="tl">
              <a:srgbClr val="C0C0C0"/>
            </a:outerShdw>
          </a:effectLst>
          <a:latin typeface="Calibri" pitchFamily="34" charset="0"/>
        </a:defRPr>
      </a:lvl5pPr>
      <a:lvl6pPr marL="4572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200" b="1" i="1">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Arial" charset="0"/>
        <a:buChar char="•"/>
        <a:defRPr sz="2800">
          <a:solidFill>
            <a:schemeClr val="tx1"/>
          </a:solidFill>
          <a:latin typeface="Calibri" pitchFamily="34" charset="0"/>
        </a:defRPr>
      </a:lvl2pPr>
      <a:lvl3pPr marL="1143000" indent="-228600" algn="l" rtl="0" eaLnBrk="0" fontAlgn="base" hangingPunct="0">
        <a:spcBef>
          <a:spcPct val="20000"/>
        </a:spcBef>
        <a:spcAft>
          <a:spcPct val="0"/>
        </a:spcAft>
        <a:buFont typeface="Arial" charset="0"/>
        <a:buChar char="•"/>
        <a:defRPr sz="2400">
          <a:solidFill>
            <a:schemeClr val="tx1"/>
          </a:solidFill>
          <a:latin typeface="Calibri" pitchFamily="34" charset="0"/>
        </a:defRPr>
      </a:lvl3pPr>
      <a:lvl4pPr marL="1600200" indent="-228600" algn="l" rtl="0" eaLnBrk="0" fontAlgn="base" hangingPunct="0">
        <a:spcBef>
          <a:spcPct val="20000"/>
        </a:spcBef>
        <a:spcAft>
          <a:spcPct val="0"/>
        </a:spcAft>
        <a:buFont typeface="Arial"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charset="0"/>
        <a:buChar char="•"/>
        <a:defRPr sz="2000">
          <a:solidFill>
            <a:schemeClr val="tx1"/>
          </a:solidFill>
          <a:latin typeface="Calibri" pitchFamily="34" charset="0"/>
        </a:defRPr>
      </a:lvl5pPr>
      <a:lvl6pPr marL="2514600" indent="-228600" algn="l" rtl="0" eaLnBrk="1" fontAlgn="base" hangingPunct="1">
        <a:spcBef>
          <a:spcPct val="20000"/>
        </a:spcBef>
        <a:spcAft>
          <a:spcPct val="0"/>
        </a:spcAft>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lnSpc>
                <a:spcPct val="90000"/>
              </a:lnSpc>
              <a:spcBef>
                <a:spcPct val="20000"/>
              </a:spcBef>
              <a:spcAft>
                <a:spcPts val="0"/>
              </a:spcAft>
              <a:buFont typeface="Wingdings" pitchFamily="2" charset="2"/>
              <a:buNone/>
              <a:defRPr sz="1200" b="1">
                <a:solidFill>
                  <a:prstClr val="black">
                    <a:tint val="75000"/>
                  </a:prstClr>
                </a:solidFill>
                <a:latin typeface="Arial" charset="0"/>
                <a:cs typeface="+mn-cs"/>
              </a:defRPr>
            </a:lvl1pPr>
          </a:lstStyle>
          <a:p>
            <a:pPr>
              <a:defRPr/>
            </a:pPr>
            <a:fld id="{DE4C91D8-318D-49BA-A3DE-03F1E7BD127F}" type="slidenum">
              <a:rPr lang="en-US"/>
              <a:pPr>
                <a:defRPr/>
              </a:pPr>
              <a:t>‹#›</a:t>
            </a:fld>
            <a:endParaRPr lang="en-US"/>
          </a:p>
        </p:txBody>
      </p:sp>
      <p:pic>
        <p:nvPicPr>
          <p:cNvPr id="2053"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524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lnSpc>
                <a:spcPct val="90000"/>
              </a:lnSpc>
              <a:spcBef>
                <a:spcPct val="20000"/>
              </a:spcBef>
              <a:buFont typeface="Wingdings" pitchFamily="2" charset="2"/>
              <a:buNone/>
              <a:defRPr sz="1200" b="1">
                <a:solidFill>
                  <a:prstClr val="black">
                    <a:tint val="75000"/>
                  </a:prstClr>
                </a:solidFill>
                <a:latin typeface="Arial" charset="0"/>
                <a:cs typeface="+mn-cs"/>
              </a:defRPr>
            </a:lvl1pPr>
          </a:lstStyle>
          <a:p>
            <a:fld id="{B6F15528-21DE-4FAA-801E-634DDDAF4B2B}" type="slidenum">
              <a:rPr lang="en-US" smtClean="0"/>
              <a:pPr/>
              <a:t>‹#›</a:t>
            </a:fld>
            <a:endParaRPr lang="en-US"/>
          </a:p>
        </p:txBody>
      </p:sp>
      <p:pic>
        <p:nvPicPr>
          <p:cNvPr id="1029" name="Picture 19" descr="ncbo_logo_vertical"/>
          <p:cNvPicPr>
            <a:picLocks noChangeAspect="1" noChangeArrowheads="1"/>
          </p:cNvPicPr>
          <p:nvPr/>
        </p:nvPicPr>
        <p:blipFill>
          <a:blip r:embed="rId13" cstate="print"/>
          <a:srcRect/>
          <a:stretch>
            <a:fillRect/>
          </a:stretch>
        </p:blipFill>
        <p:spPr bwMode="auto">
          <a:xfrm>
            <a:off x="8262938" y="0"/>
            <a:ext cx="881062"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www.ncbi.nlm.nih.gov/projects/geo/gds/gds_browse.cgi?gds=1989"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223" y="1123950"/>
            <a:ext cx="8568266" cy="1447800"/>
          </a:xfrm>
        </p:spPr>
        <p:txBody>
          <a:bodyPr>
            <a:normAutofit/>
          </a:bodyPr>
          <a:lstStyle/>
          <a:p>
            <a:r>
              <a:rPr lang="en-US" dirty="0" smtClean="0"/>
              <a:t>NCBO-I2B2 Collaboration Overview and Use Cases</a:t>
            </a:r>
            <a:endParaRPr lang="en-US" dirty="0"/>
          </a:p>
        </p:txBody>
      </p:sp>
      <p:sp>
        <p:nvSpPr>
          <p:cNvPr id="3" name="Subtitle 2"/>
          <p:cNvSpPr>
            <a:spLocks noGrp="1"/>
          </p:cNvSpPr>
          <p:nvPr>
            <p:ph type="subTitle" idx="1"/>
          </p:nvPr>
        </p:nvSpPr>
        <p:spPr/>
        <p:txBody>
          <a:bodyPr/>
          <a:lstStyle/>
          <a:p>
            <a:r>
              <a:rPr lang="en-US" dirty="0" smtClean="0"/>
              <a:t>Nigam Shah</a:t>
            </a:r>
          </a:p>
          <a:p>
            <a:r>
              <a:rPr lang="en-US" dirty="0" smtClean="0"/>
              <a:t>nigam@stanford.edu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t="3179" r="34782" b="11567"/>
          <a:stretch>
            <a:fillRect/>
          </a:stretch>
        </p:blipFill>
        <p:spPr bwMode="auto">
          <a:xfrm>
            <a:off x="0" y="0"/>
            <a:ext cx="3822336" cy="3122909"/>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3" cstate="print"/>
          <a:srcRect l="518" t="4068" r="30068" b="20847"/>
          <a:stretch>
            <a:fillRect/>
          </a:stretch>
        </p:blipFill>
        <p:spPr bwMode="auto">
          <a:xfrm>
            <a:off x="4734731" y="0"/>
            <a:ext cx="4401518" cy="3053166"/>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624366" y="6335713"/>
            <a:ext cx="376093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fontAlgn="auto">
              <a:spcBef>
                <a:spcPts val="0"/>
              </a:spcBef>
              <a:spcAft>
                <a:spcPts val="0"/>
              </a:spcAft>
              <a:defRPr/>
            </a:pPr>
            <a:r>
              <a:rPr lang="en-US" i="1" dirty="0">
                <a:solidFill>
                  <a:prstClr val="white"/>
                </a:solidFill>
                <a:latin typeface="Calibri" pitchFamily="34" charset="0"/>
              </a:rPr>
              <a:t>http://</a:t>
            </a:r>
            <a:r>
              <a:rPr lang="en-US" i="1" dirty="0" smtClean="0">
                <a:solidFill>
                  <a:prstClr val="white"/>
                </a:solidFill>
                <a:latin typeface="Calibri" pitchFamily="34" charset="0"/>
              </a:rPr>
              <a:t>rest.bioontology.org/&lt;SERVICE&gt;</a:t>
            </a:r>
            <a:endParaRPr lang="en-US" dirty="0">
              <a:solidFill>
                <a:prstClr val="white"/>
              </a:solidFill>
              <a:latin typeface="Calibri" pitchFamily="34" charset="0"/>
            </a:endParaRPr>
          </a:p>
        </p:txBody>
      </p:sp>
      <p:pic>
        <p:nvPicPr>
          <p:cNvPr id="6" name="Picture 5" descr="OBA_v1.1_XML_result.PNG"/>
          <p:cNvPicPr>
            <a:picLocks noChangeAspect="1"/>
          </p:cNvPicPr>
          <p:nvPr/>
        </p:nvPicPr>
        <p:blipFill>
          <a:blip r:embed="rId4" cstate="print"/>
          <a:srcRect l="3993" t="13559" r="8171" b="5085"/>
          <a:stretch>
            <a:fillRect/>
          </a:stretch>
        </p:blipFill>
        <p:spPr bwMode="auto">
          <a:xfrm>
            <a:off x="3657600" y="4191000"/>
            <a:ext cx="1676400" cy="1828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cxnSp>
        <p:nvCxnSpPr>
          <p:cNvPr id="11" name="Straight Arrow Connector 10"/>
          <p:cNvCxnSpPr>
            <a:endCxn id="6" idx="1"/>
          </p:cNvCxnSpPr>
          <p:nvPr/>
        </p:nvCxnSpPr>
        <p:spPr>
          <a:xfrm rot="16200000" flipH="1">
            <a:off x="1709334" y="3157134"/>
            <a:ext cx="2013488" cy="188304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122" idx="2"/>
            <a:endCxn id="6" idx="3"/>
          </p:cNvCxnSpPr>
          <p:nvPr/>
        </p:nvCxnSpPr>
        <p:spPr>
          <a:xfrm rot="5400000">
            <a:off x="5108628" y="3278538"/>
            <a:ext cx="2052234" cy="160149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2" name="TextBox 11"/>
          <p:cNvSpPr txBox="1"/>
          <p:nvPr/>
        </p:nvSpPr>
        <p:spPr>
          <a:xfrm>
            <a:off x="-1" y="0"/>
            <a:ext cx="736169"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US" dirty="0">
                <a:solidFill>
                  <a:prstClr val="black"/>
                </a:solidFill>
              </a:rPr>
              <a:t>Code</a:t>
            </a:r>
          </a:p>
        </p:txBody>
      </p:sp>
      <p:sp>
        <p:nvSpPr>
          <p:cNvPr id="13" name="TextBox 12"/>
          <p:cNvSpPr txBox="1"/>
          <p:nvPr/>
        </p:nvSpPr>
        <p:spPr>
          <a:xfrm>
            <a:off x="7865391" y="0"/>
            <a:ext cx="127861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defRPr/>
            </a:pPr>
            <a:r>
              <a:rPr lang="en-US" dirty="0">
                <a:solidFill>
                  <a:prstClr val="black"/>
                </a:solidFill>
              </a:rPr>
              <a:t>Specific 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11299" r="38842" b="6215"/>
          <a:stretch>
            <a:fillRect/>
          </a:stretch>
        </p:blipFill>
        <p:spPr bwMode="auto">
          <a:xfrm>
            <a:off x="999635" y="0"/>
            <a:ext cx="8135653" cy="6858000"/>
          </a:xfrm>
          <a:prstGeom prst="rect">
            <a:avLst/>
          </a:prstGeom>
          <a:noFill/>
          <a:ln w="9525">
            <a:noFill/>
            <a:miter lim="800000"/>
            <a:headEnd/>
            <a:tailEnd/>
          </a:ln>
        </p:spPr>
      </p:pic>
      <p:sp>
        <p:nvSpPr>
          <p:cNvPr id="3" name="Rectangle 2"/>
          <p:cNvSpPr/>
          <p:nvPr/>
        </p:nvSpPr>
        <p:spPr>
          <a:xfrm>
            <a:off x="4223288" y="0"/>
            <a:ext cx="4920712" cy="369332"/>
          </a:xfrm>
          <a:prstGeom prst="rect">
            <a:avLst/>
          </a:prstGeom>
        </p:spPr>
        <p:txBody>
          <a:bodyPr wrap="square">
            <a:spAutoFit/>
          </a:bodyPr>
          <a:lstStyle/>
          <a:p>
            <a:r>
              <a:rPr lang="en-US" dirty="0" smtClean="0"/>
              <a:t>http://rest.bioontology.org/bioportal/ontologies</a:t>
            </a:r>
            <a:endParaRPr lang="en-US" dirty="0"/>
          </a:p>
        </p:txBody>
      </p:sp>
      <p:pic>
        <p:nvPicPr>
          <p:cNvPr id="6" name="Picture 2"/>
          <p:cNvPicPr>
            <a:picLocks noChangeAspect="1" noChangeArrowheads="1"/>
          </p:cNvPicPr>
          <p:nvPr/>
        </p:nvPicPr>
        <p:blipFill>
          <a:blip r:embed="rId2" cstate="print"/>
          <a:srcRect l="5172" t="20872" r="66738" b="46541"/>
          <a:stretch>
            <a:fillRect/>
          </a:stretch>
        </p:blipFill>
        <p:spPr bwMode="auto">
          <a:xfrm>
            <a:off x="554848" y="395111"/>
            <a:ext cx="6816795" cy="4942691"/>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bwMode="auto">
          <a:xfrm>
            <a:off x="1829369" y="903588"/>
            <a:ext cx="3013564" cy="214012"/>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5" name="Rounded Rectangle 4"/>
          <p:cNvSpPr/>
          <p:nvPr/>
        </p:nvSpPr>
        <p:spPr bwMode="auto">
          <a:xfrm>
            <a:off x="1800677" y="1642624"/>
            <a:ext cx="3347056" cy="242619"/>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t="10863" r="34844" b="9815"/>
          <a:stretch>
            <a:fillRect/>
          </a:stretch>
        </p:blipFill>
        <p:spPr bwMode="auto">
          <a:xfrm>
            <a:off x="170346" y="13347"/>
            <a:ext cx="8973654" cy="6827919"/>
          </a:xfrm>
          <a:prstGeom prst="rect">
            <a:avLst/>
          </a:prstGeom>
          <a:noFill/>
          <a:ln w="9525">
            <a:noFill/>
            <a:miter lim="800000"/>
            <a:headEnd/>
            <a:tailEnd/>
          </a:ln>
        </p:spPr>
      </p:pic>
      <p:sp>
        <p:nvSpPr>
          <p:cNvPr id="2" name="Rectangle 1"/>
          <p:cNvSpPr/>
          <p:nvPr/>
        </p:nvSpPr>
        <p:spPr>
          <a:xfrm>
            <a:off x="1580828" y="449442"/>
            <a:ext cx="7563172" cy="369332"/>
          </a:xfrm>
          <a:prstGeom prst="rect">
            <a:avLst/>
          </a:prstGeom>
        </p:spPr>
        <p:txBody>
          <a:bodyPr wrap="square">
            <a:spAutoFit/>
          </a:bodyPr>
          <a:lstStyle/>
          <a:p>
            <a:r>
              <a:rPr lang="en-US" dirty="0" smtClean="0"/>
              <a:t>http://rest.bioontology.org/bioportal/search/melanoma/?ontologyids=1351</a:t>
            </a:r>
            <a:endParaRPr lang="en-US" dirty="0"/>
          </a:p>
        </p:txBody>
      </p:sp>
      <p:pic>
        <p:nvPicPr>
          <p:cNvPr id="6" name="Picture 3"/>
          <p:cNvPicPr>
            <a:picLocks noChangeAspect="1" noChangeArrowheads="1"/>
          </p:cNvPicPr>
          <p:nvPr/>
        </p:nvPicPr>
        <p:blipFill>
          <a:blip r:embed="rId2" cstate="print"/>
          <a:srcRect l="12329" t="30577" r="56032" b="53161"/>
          <a:stretch>
            <a:fillRect/>
          </a:stretch>
        </p:blipFill>
        <p:spPr bwMode="auto">
          <a:xfrm>
            <a:off x="1862665" y="1715910"/>
            <a:ext cx="4357511" cy="1399822"/>
          </a:xfrm>
          <a:prstGeom prst="rect">
            <a:avLst/>
          </a:prstGeom>
          <a:ln>
            <a:noFill/>
          </a:ln>
          <a:effectLst>
            <a:outerShdw blurRad="292100" dist="139700" dir="2700000" algn="tl" rotWithShape="0">
              <a:srgbClr val="333333">
                <a:alpha val="65000"/>
              </a:srgbClr>
            </a:outerShdw>
          </a:effectLst>
        </p:spPr>
      </p:pic>
      <p:pic>
        <p:nvPicPr>
          <p:cNvPr id="7" name="Picture 3"/>
          <p:cNvPicPr>
            <a:picLocks noChangeAspect="1" noChangeArrowheads="1"/>
          </p:cNvPicPr>
          <p:nvPr/>
        </p:nvPicPr>
        <p:blipFill>
          <a:blip r:embed="rId2" cstate="print"/>
          <a:srcRect l="12329" t="30577" r="56032" b="53161"/>
          <a:stretch>
            <a:fillRect/>
          </a:stretch>
        </p:blipFill>
        <p:spPr bwMode="auto">
          <a:xfrm>
            <a:off x="756352" y="1320795"/>
            <a:ext cx="7203953" cy="2314223"/>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bwMode="auto">
          <a:xfrm>
            <a:off x="1310075" y="2472759"/>
            <a:ext cx="3013564" cy="214012"/>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9" name="Rounded Rectangle 8"/>
          <p:cNvSpPr/>
          <p:nvPr/>
        </p:nvSpPr>
        <p:spPr bwMode="auto">
          <a:xfrm>
            <a:off x="1281383" y="2929570"/>
            <a:ext cx="3764750" cy="253897"/>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fltVal val="0"/>
                                          </p:val>
                                        </p:tav>
                                        <p:tav tm="100000">
                                          <p:val>
                                            <p:strVal val="#ppt_w"/>
                                          </p:val>
                                        </p:tav>
                                      </p:tavLst>
                                    </p:anim>
                                    <p:anim calcmode="lin" valueType="num">
                                      <p:cBhvr>
                                        <p:cTn id="11" dur="1000" fill="hold"/>
                                        <p:tgtEl>
                                          <p:spTgt spid="7"/>
                                        </p:tgtEl>
                                        <p:attrNameLst>
                                          <p:attrName>ppt_h</p:attrName>
                                        </p:attrNameLst>
                                      </p:cBhvr>
                                      <p:tavLst>
                                        <p:tav tm="0">
                                          <p:val>
                                            <p:fltVal val="0"/>
                                          </p:val>
                                        </p:tav>
                                        <p:tav tm="100000">
                                          <p:val>
                                            <p:strVal val="#ppt_h"/>
                                          </p:val>
                                        </p:tav>
                                      </p:tavLst>
                                    </p:anim>
                                    <p:animEffect transition="in" filter="fade">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10847" r="28326" b="6441"/>
          <a:stretch>
            <a:fillRect/>
          </a:stretch>
        </p:blipFill>
        <p:spPr bwMode="auto">
          <a:xfrm>
            <a:off x="0" y="0"/>
            <a:ext cx="9144000" cy="6595151"/>
          </a:xfrm>
          <a:prstGeom prst="rect">
            <a:avLst/>
          </a:prstGeom>
          <a:noFill/>
          <a:ln w="9525">
            <a:noFill/>
            <a:miter lim="800000"/>
            <a:headEnd/>
            <a:tailEnd/>
          </a:ln>
        </p:spPr>
      </p:pic>
      <p:sp>
        <p:nvSpPr>
          <p:cNvPr id="3" name="Rectangle 2"/>
          <p:cNvSpPr/>
          <p:nvPr/>
        </p:nvSpPr>
        <p:spPr>
          <a:xfrm>
            <a:off x="2177512" y="503694"/>
            <a:ext cx="6873498" cy="369332"/>
          </a:xfrm>
          <a:prstGeom prst="rect">
            <a:avLst/>
          </a:prstGeom>
        </p:spPr>
        <p:txBody>
          <a:bodyPr wrap="square">
            <a:spAutoFit/>
          </a:bodyPr>
          <a:lstStyle/>
          <a:p>
            <a:r>
              <a:rPr lang="en-US" dirty="0" smtClean="0"/>
              <a:t>http://rest.bioontology.org/bioportal/virtual/ontology/1351/D008545</a:t>
            </a:r>
            <a:endParaRPr lang="en-US" dirty="0"/>
          </a:p>
        </p:txBody>
      </p:sp>
      <p:sp>
        <p:nvSpPr>
          <p:cNvPr id="5" name="Rounded Rectangle 4"/>
          <p:cNvSpPr/>
          <p:nvPr/>
        </p:nvSpPr>
        <p:spPr bwMode="auto">
          <a:xfrm>
            <a:off x="1549831" y="1170122"/>
            <a:ext cx="1720311" cy="511444"/>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6" name="Rounded Rectangle 5"/>
          <p:cNvSpPr/>
          <p:nvPr/>
        </p:nvSpPr>
        <p:spPr bwMode="auto">
          <a:xfrm>
            <a:off x="1566765" y="3625454"/>
            <a:ext cx="2316613" cy="969123"/>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7" name="Rounded Rectangle 6"/>
          <p:cNvSpPr/>
          <p:nvPr/>
        </p:nvSpPr>
        <p:spPr bwMode="auto">
          <a:xfrm>
            <a:off x="1504677" y="5708255"/>
            <a:ext cx="7639323" cy="873168"/>
          </a:xfrm>
          <a:prstGeom prst="roundRect">
            <a:avLst/>
          </a:prstGeom>
          <a:solidFill>
            <a:srgbClr val="FFFF00">
              <a:alpha val="30000"/>
            </a:srgb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9" y="0"/>
            <a:ext cx="8424333" cy="990600"/>
          </a:xfrm>
        </p:spPr>
        <p:txBody>
          <a:bodyPr/>
          <a:lstStyle/>
          <a:p>
            <a:r>
              <a:rPr lang="en-US" dirty="0" err="1" smtClean="0"/>
              <a:t>Wikipathways</a:t>
            </a:r>
            <a:r>
              <a:rPr lang="en-US" dirty="0" smtClean="0"/>
              <a:t> uses Ontology Services</a:t>
            </a:r>
            <a:endParaRPr lang="en-US" dirty="0"/>
          </a:p>
        </p:txBody>
      </p:sp>
      <p:pic>
        <p:nvPicPr>
          <p:cNvPr id="2050" name="Picture 2" descr="C:\Users\nigam\Downloads\Picture 2.png"/>
          <p:cNvPicPr>
            <a:picLocks noChangeAspect="1" noChangeArrowheads="1"/>
          </p:cNvPicPr>
          <p:nvPr/>
        </p:nvPicPr>
        <p:blipFill>
          <a:blip r:embed="rId2" cstate="print"/>
          <a:srcRect/>
          <a:stretch>
            <a:fillRect/>
          </a:stretch>
        </p:blipFill>
        <p:spPr bwMode="auto">
          <a:xfrm>
            <a:off x="245534" y="933078"/>
            <a:ext cx="7696200" cy="592492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nigam\Downloads\Picture 4.png"/>
          <p:cNvPicPr>
            <a:picLocks noChangeAspect="1" noChangeArrowheads="1"/>
          </p:cNvPicPr>
          <p:nvPr/>
        </p:nvPicPr>
        <p:blipFill>
          <a:blip r:embed="rId2" cstate="print"/>
          <a:srcRect/>
          <a:stretch>
            <a:fillRect/>
          </a:stretch>
        </p:blipFill>
        <p:spPr bwMode="auto">
          <a:xfrm>
            <a:off x="1" y="3378630"/>
            <a:ext cx="7202684" cy="3479369"/>
          </a:xfrm>
          <a:prstGeom prst="rect">
            <a:avLst/>
          </a:prstGeom>
          <a:noFill/>
        </p:spPr>
      </p:pic>
      <p:pic>
        <p:nvPicPr>
          <p:cNvPr id="3" name="Picture 3" descr="C:\Users\nigam\Downloads\Picture 3.png"/>
          <p:cNvPicPr>
            <a:picLocks noChangeAspect="1" noChangeArrowheads="1"/>
          </p:cNvPicPr>
          <p:nvPr/>
        </p:nvPicPr>
        <p:blipFill>
          <a:blip r:embed="rId3" cstate="print"/>
          <a:srcRect/>
          <a:stretch>
            <a:fillRect/>
          </a:stretch>
        </p:blipFill>
        <p:spPr bwMode="auto">
          <a:xfrm>
            <a:off x="0" y="0"/>
            <a:ext cx="7198963" cy="309818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noFill/>
        </p:spPr>
        <p:txBody>
          <a:bodyPr/>
          <a:lstStyle/>
          <a:p>
            <a:r>
              <a:rPr lang="en-US">
                <a:effectLst/>
                <a:latin typeface="Calibri" charset="0"/>
              </a:rPr>
              <a:t>Biositemaps Editor</a:t>
            </a:r>
          </a:p>
        </p:txBody>
      </p:sp>
      <p:pic>
        <p:nvPicPr>
          <p:cNvPr id="129028" name="Picture 4" descr="BiositemapEditor.tiff                                          00297538Macintosh HD                   C5A9264E:"/>
          <p:cNvPicPr>
            <a:picLocks noGrp="1" noChangeAspect="1" noChangeArrowheads="1"/>
          </p:cNvPicPr>
          <p:nvPr>
            <p:ph idx="1"/>
          </p:nvPr>
        </p:nvPicPr>
        <p:blipFill>
          <a:blip r:embed="rId3" cstate="print"/>
          <a:srcRect/>
          <a:stretch>
            <a:fillRect/>
          </a:stretch>
        </p:blipFill>
        <p:spPr>
          <a:xfrm>
            <a:off x="110066" y="1057352"/>
            <a:ext cx="8771467" cy="5800648"/>
          </a:xfrm>
          <a:ln>
            <a:solidFill>
              <a:schemeClr val="tx1"/>
            </a:solidFill>
          </a:ln>
        </p:spPr>
      </p:pic>
      <p:pic>
        <p:nvPicPr>
          <p:cNvPr id="129029" name="Picture 5" descr="Biositemap-TermSelection.tiff                                  00297538Macintosh HD                   C5A9264E:"/>
          <p:cNvPicPr>
            <a:picLocks noChangeAspect="1" noChangeArrowheads="1"/>
          </p:cNvPicPr>
          <p:nvPr/>
        </p:nvPicPr>
        <p:blipFill>
          <a:blip r:embed="rId4" cstate="print"/>
          <a:srcRect/>
          <a:stretch>
            <a:fillRect/>
          </a:stretch>
        </p:blipFill>
        <p:spPr bwMode="auto">
          <a:xfrm>
            <a:off x="6103938" y="1724554"/>
            <a:ext cx="3040062" cy="3868227"/>
          </a:xfrm>
          <a:prstGeom prst="rect">
            <a:avLst/>
          </a:prstGeom>
          <a:noFill/>
          <a:ln w="9525">
            <a:solidFill>
              <a:schemeClr val="tx1"/>
            </a:solidFill>
            <a:miter lim="800000"/>
            <a:headEnd/>
            <a:tailEnd/>
          </a:ln>
        </p:spPr>
      </p:pic>
      <p:sp>
        <p:nvSpPr>
          <p:cNvPr id="129030" name="AutoShape 6"/>
          <p:cNvSpPr>
            <a:spLocks noChangeArrowheads="1"/>
          </p:cNvSpPr>
          <p:nvPr/>
        </p:nvSpPr>
        <p:spPr bwMode="auto">
          <a:xfrm>
            <a:off x="5293784" y="3903134"/>
            <a:ext cx="675216" cy="304800"/>
          </a:xfrm>
          <a:prstGeom prst="roundRect">
            <a:avLst>
              <a:gd name="adj" fmla="val 16667"/>
            </a:avLst>
          </a:prstGeom>
          <a:noFill/>
          <a:ln w="28575">
            <a:solidFill>
              <a:srgbClr val="FF0000"/>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9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29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Views</a:t>
            </a:r>
            <a:endParaRPr lang="en-US" dirty="0"/>
          </a:p>
        </p:txBody>
      </p:sp>
      <p:sp>
        <p:nvSpPr>
          <p:cNvPr id="15363" name="Text Placeholder 2"/>
          <p:cNvSpPr>
            <a:spLocks noGrp="1"/>
          </p:cNvSpPr>
          <p:nvPr>
            <p:ph type="body" idx="1"/>
          </p:nvPr>
        </p:nvSpPr>
        <p:spPr/>
        <p:txBody>
          <a:bodyPr/>
          <a:lstStyle/>
          <a:p>
            <a:pPr eaLnBrk="1" hangingPunct="1"/>
            <a:r>
              <a:rPr lang="en-US" dirty="0" smtClean="0"/>
              <a:t>Custom subsets of large ontologies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ea typeface="ＭＳ Ｐゴシック" charset="-128"/>
              </a:rPr>
              <a:t>Views and Value Sets</a:t>
            </a:r>
          </a:p>
        </p:txBody>
      </p:sp>
      <p:sp>
        <p:nvSpPr>
          <p:cNvPr id="24579" name="Content Placeholder 2"/>
          <p:cNvSpPr>
            <a:spLocks noGrp="1"/>
          </p:cNvSpPr>
          <p:nvPr>
            <p:ph idx="1"/>
          </p:nvPr>
        </p:nvSpPr>
        <p:spPr/>
        <p:txBody>
          <a:bodyPr/>
          <a:lstStyle/>
          <a:p>
            <a:r>
              <a:rPr lang="en-US" sz="2500" dirty="0" smtClean="0">
                <a:ea typeface="ＭＳ Ｐゴシック" charset="-128"/>
              </a:rPr>
              <a:t>Users can contribute their derivatives of BioPortal ontologies, </a:t>
            </a:r>
          </a:p>
          <a:p>
            <a:pPr lvl="1"/>
            <a:r>
              <a:rPr lang="en-US" sz="2200" dirty="0" smtClean="0">
                <a:ea typeface="ＭＳ Ｐゴシック" charset="-128"/>
              </a:rPr>
              <a:t>which become first-class objects in BioPortal and can be used as all other ontologies are (e.g., as value sets)</a:t>
            </a:r>
          </a:p>
          <a:p>
            <a:r>
              <a:rPr lang="en-US" sz="2500" dirty="0" smtClean="0">
                <a:ea typeface="ＭＳ Ｐゴシック" charset="-128"/>
              </a:rPr>
              <a:t>Recently added: </a:t>
            </a:r>
            <a:r>
              <a:rPr lang="en-US" sz="2500" dirty="0" smtClean="0">
                <a:solidFill>
                  <a:srgbClr val="FF0000"/>
                </a:solidFill>
                <a:ea typeface="ＭＳ Ｐゴシック" charset="-128"/>
              </a:rPr>
              <a:t>a view-extractor service</a:t>
            </a:r>
          </a:p>
          <a:p>
            <a:pPr lvl="1"/>
            <a:r>
              <a:rPr lang="en-US" sz="2200" dirty="0" smtClean="0">
                <a:ea typeface="ＭＳ Ｐゴシック" charset="-128"/>
              </a:rPr>
              <a:t>Enables users to extract a </a:t>
            </a:r>
            <a:r>
              <a:rPr lang="en-US" sz="2200" dirty="0" err="1" smtClean="0">
                <a:ea typeface="ＭＳ Ｐゴシック" charset="-128"/>
              </a:rPr>
              <a:t>subtree</a:t>
            </a:r>
            <a:r>
              <a:rPr lang="en-US" sz="2200" dirty="0" smtClean="0">
                <a:ea typeface="ＭＳ Ｐゴシック" charset="-128"/>
              </a:rPr>
              <a:t> of an ontology in OWL</a:t>
            </a:r>
          </a:p>
        </p:txBody>
      </p:sp>
      <p:sp>
        <p:nvSpPr>
          <p:cNvPr id="24580" name="Slide Number Placeholder 3"/>
          <p:cNvSpPr>
            <a:spLocks noGrp="1"/>
          </p:cNvSpPr>
          <p:nvPr>
            <p:ph type="sldNum" sz="quarter" idx="12"/>
          </p:nvPr>
        </p:nvSpPr>
        <p:spPr>
          <a:noFill/>
        </p:spPr>
        <p:txBody>
          <a:bodyPr/>
          <a:lstStyle/>
          <a:p>
            <a:fld id="{A7AB7267-1228-433D-AE3A-DAAFA0A46755}" type="slidenum">
              <a:rPr lang="en-US"/>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charset="-128"/>
              </a:rPr>
              <a:t>Views in BioPortal</a:t>
            </a:r>
          </a:p>
        </p:txBody>
      </p:sp>
      <p:sp>
        <p:nvSpPr>
          <p:cNvPr id="26627" name="Slide Number Placeholder 3"/>
          <p:cNvSpPr>
            <a:spLocks noGrp="1"/>
          </p:cNvSpPr>
          <p:nvPr>
            <p:ph type="sldNum" sz="quarter" idx="12"/>
          </p:nvPr>
        </p:nvSpPr>
        <p:spPr>
          <a:noFill/>
        </p:spPr>
        <p:txBody>
          <a:bodyPr/>
          <a:lstStyle/>
          <a:p>
            <a:fld id="{748A05AA-D0E7-434A-BC16-703AB8AAF4AC}" type="slidenum">
              <a:rPr lang="en-US"/>
              <a:pPr/>
              <a:t>19</a:t>
            </a:fld>
            <a:endParaRPr lang="en-US"/>
          </a:p>
        </p:txBody>
      </p:sp>
      <p:pic>
        <p:nvPicPr>
          <p:cNvPr id="26628" name="Picture 5" descr="Picture 10.pdf"/>
          <p:cNvPicPr>
            <a:picLocks noChangeAspect="1"/>
          </p:cNvPicPr>
          <p:nvPr/>
        </p:nvPicPr>
        <p:blipFill>
          <a:blip r:embed="rId2" cstate="print"/>
          <a:srcRect/>
          <a:stretch>
            <a:fillRect/>
          </a:stretch>
        </p:blipFill>
        <p:spPr bwMode="auto">
          <a:xfrm>
            <a:off x="1348740" y="1508760"/>
            <a:ext cx="7065169" cy="5089208"/>
          </a:xfrm>
          <a:prstGeom prst="rect">
            <a:avLst/>
          </a:prstGeom>
          <a:noFill/>
          <a:ln w="9525">
            <a:noFill/>
            <a:miter lim="800000"/>
            <a:headEnd/>
            <a:tailEnd/>
          </a:ln>
        </p:spPr>
      </p:pic>
      <p:sp>
        <p:nvSpPr>
          <p:cNvPr id="9" name="Rectangle 8"/>
          <p:cNvSpPr>
            <a:spLocks noChangeArrowheads="1"/>
          </p:cNvSpPr>
          <p:nvPr/>
        </p:nvSpPr>
        <p:spPr bwMode="auto">
          <a:xfrm>
            <a:off x="1280160" y="3086100"/>
            <a:ext cx="6995160" cy="1234440"/>
          </a:xfrm>
          <a:prstGeom prst="rect">
            <a:avLst/>
          </a:prstGeom>
          <a:noFill/>
          <a:ln w="47625">
            <a:solidFill>
              <a:srgbClr val="FF0000"/>
            </a:solidFill>
            <a:round/>
            <a:headEnd/>
            <a:tailEnd/>
          </a:ln>
        </p:spPr>
        <p:txBody>
          <a:bodyPr lIns="82296" tIns="41148" rIns="82296" bIns="41148"/>
          <a:lstStyle/>
          <a:p>
            <a:endParaRPr lang="en-US"/>
          </a:p>
        </p:txBody>
      </p:sp>
      <p:sp>
        <p:nvSpPr>
          <p:cNvPr id="11" name="Rectangle 10"/>
          <p:cNvSpPr>
            <a:spLocks noChangeArrowheads="1"/>
          </p:cNvSpPr>
          <p:nvPr/>
        </p:nvSpPr>
        <p:spPr bwMode="auto">
          <a:xfrm>
            <a:off x="1280160" y="4389120"/>
            <a:ext cx="4637723" cy="617220"/>
          </a:xfrm>
          <a:prstGeom prst="rect">
            <a:avLst/>
          </a:prstGeom>
          <a:noFill/>
          <a:ln w="47625">
            <a:solidFill>
              <a:srgbClr val="FF0000"/>
            </a:solidFill>
            <a:round/>
            <a:headEnd/>
            <a:tailEnd/>
          </a:ln>
        </p:spPr>
        <p:txBody>
          <a:bodyPr lIns="82296" tIns="41148" rIns="82296" bIns="41148"/>
          <a:lstStyle/>
          <a:p>
            <a:endParaRPr lang="en-US"/>
          </a:p>
        </p:txBody>
      </p:sp>
      <p:sp>
        <p:nvSpPr>
          <p:cNvPr id="12" name="Rectangle 11"/>
          <p:cNvSpPr>
            <a:spLocks noChangeArrowheads="1"/>
          </p:cNvSpPr>
          <p:nvPr/>
        </p:nvSpPr>
        <p:spPr bwMode="auto">
          <a:xfrm>
            <a:off x="1280160" y="5074920"/>
            <a:ext cx="6995160" cy="1234440"/>
          </a:xfrm>
          <a:prstGeom prst="rect">
            <a:avLst/>
          </a:prstGeom>
          <a:noFill/>
          <a:ln w="47625">
            <a:solidFill>
              <a:srgbClr val="FF0000"/>
            </a:solidFill>
            <a:round/>
            <a:headEnd/>
            <a:tailEnd/>
          </a:ln>
        </p:spPr>
        <p:txBody>
          <a:bodyPr lIns="82296" tIns="41148" rIns="82296" bIns="41148"/>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2"/>
                                        </p:tgtEl>
                                        <p:attrNameLst>
                                          <p:attrName>style.visibility</p:attrName>
                                        </p:attrNameLst>
                                      </p:cBhvr>
                                      <p:to>
                                        <p:strVal val="hidden"/>
                                      </p:to>
                                    </p:set>
                                  </p:childTnLst>
                                </p:cTn>
                              </p:par>
                              <p:par>
                                <p:cTn id="17" presetID="1" presetClass="entr" presetSubtype="0" fill="hold" grpId="2"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2" grpId="1" animBg="1"/>
      <p:bldP spid="12"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 y="0"/>
            <a:ext cx="8312688" cy="990600"/>
          </a:xfrm>
        </p:spPr>
        <p:txBody>
          <a:bodyPr>
            <a:normAutofit/>
          </a:bodyPr>
          <a:lstStyle/>
          <a:p>
            <a:r>
              <a:rPr lang="en-US" dirty="0" smtClean="0"/>
              <a:t>NCBO: Key activities</a:t>
            </a:r>
            <a:endParaRPr lang="en-US" dirty="0"/>
          </a:p>
        </p:txBody>
      </p:sp>
      <p:sp>
        <p:nvSpPr>
          <p:cNvPr id="3" name="Content Placeholder 2"/>
          <p:cNvSpPr>
            <a:spLocks noGrp="1"/>
          </p:cNvSpPr>
          <p:nvPr>
            <p:ph idx="1"/>
          </p:nvPr>
        </p:nvSpPr>
        <p:spPr>
          <a:xfrm>
            <a:off x="685800" y="1524000"/>
            <a:ext cx="7931258" cy="4572000"/>
          </a:xfrm>
        </p:spPr>
        <p:txBody>
          <a:bodyPr>
            <a:normAutofit/>
          </a:bodyPr>
          <a:lstStyle/>
          <a:p>
            <a:r>
              <a:rPr lang="en-US" dirty="0" smtClean="0"/>
              <a:t>We </a:t>
            </a:r>
            <a:r>
              <a:rPr lang="en-US" b="1" dirty="0" smtClean="0"/>
              <a:t>create and maintain a library</a:t>
            </a:r>
            <a:r>
              <a:rPr lang="en-US" dirty="0" smtClean="0"/>
              <a:t> of biomedical ontologies.</a:t>
            </a:r>
          </a:p>
          <a:p>
            <a:endParaRPr lang="en-US" dirty="0" smtClean="0"/>
          </a:p>
          <a:p>
            <a:r>
              <a:rPr lang="en-US" dirty="0" smtClean="0"/>
              <a:t>We </a:t>
            </a:r>
            <a:r>
              <a:rPr lang="en-US" b="1" dirty="0" smtClean="0"/>
              <a:t>build</a:t>
            </a:r>
            <a:r>
              <a:rPr lang="en-US" dirty="0" smtClean="0"/>
              <a:t> </a:t>
            </a:r>
            <a:r>
              <a:rPr lang="en-US" b="1" dirty="0" smtClean="0"/>
              <a:t>tools and </a:t>
            </a:r>
            <a:r>
              <a:rPr lang="en-US" b="1" u="sng" dirty="0" smtClean="0"/>
              <a:t>Web services</a:t>
            </a:r>
            <a:r>
              <a:rPr lang="en-US" dirty="0" smtClean="0"/>
              <a:t> to enable the use of ontologies and their derivatives.</a:t>
            </a:r>
          </a:p>
          <a:p>
            <a:endParaRPr lang="en-US" dirty="0" smtClean="0"/>
          </a:p>
          <a:p>
            <a:r>
              <a:rPr lang="en-US" dirty="0" smtClean="0"/>
              <a:t>We </a:t>
            </a:r>
            <a:r>
              <a:rPr lang="en-US" b="1" dirty="0" smtClean="0"/>
              <a:t>collaborate with scientific communities</a:t>
            </a:r>
            <a:r>
              <a:rPr lang="en-US" dirty="0" smtClean="0"/>
              <a:t> that develop and use ontologies.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Mappings</a:t>
            </a:r>
            <a:endParaRPr lang="en-US" dirty="0"/>
          </a:p>
        </p:txBody>
      </p:sp>
      <p:sp>
        <p:nvSpPr>
          <p:cNvPr id="15363" name="Text Placeholder 2"/>
          <p:cNvSpPr>
            <a:spLocks noGrp="1"/>
          </p:cNvSpPr>
          <p:nvPr>
            <p:ph type="body" idx="1"/>
          </p:nvPr>
        </p:nvSpPr>
        <p:spPr/>
        <p:txBody>
          <a:bodyPr/>
          <a:lstStyle/>
          <a:p>
            <a:pPr eaLnBrk="1" hangingPunct="1"/>
            <a:r>
              <a:rPr lang="en-US" dirty="0" smtClean="0"/>
              <a:t>Using NCBO technology to integrate terminologies and ontologies</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r>
              <a:rPr lang="en-US" dirty="0" smtClean="0">
                <a:ea typeface="ＭＳ Ｐゴシック" charset="-128"/>
              </a:rPr>
              <a:t>Mappings</a:t>
            </a:r>
          </a:p>
        </p:txBody>
      </p:sp>
      <p:sp>
        <p:nvSpPr>
          <p:cNvPr id="37891" name="Rectangle 2"/>
          <p:cNvSpPr>
            <a:spLocks noGrp="1" noChangeArrowheads="1"/>
          </p:cNvSpPr>
          <p:nvPr>
            <p:ph idx="1"/>
          </p:nvPr>
        </p:nvSpPr>
        <p:spPr>
          <a:xfrm>
            <a:off x="342900" y="1657350"/>
            <a:ext cx="3909060" cy="4982052"/>
          </a:xfrm>
        </p:spPr>
        <p:txBody>
          <a:bodyPr>
            <a:normAutofit/>
          </a:bodyPr>
          <a:lstStyle/>
          <a:p>
            <a:pPr marL="0" indent="0">
              <a:buNone/>
            </a:pPr>
            <a:r>
              <a:rPr lang="en-US" dirty="0" smtClean="0">
                <a:ea typeface="ＭＳ Ｐゴシック" charset="-128"/>
              </a:rPr>
              <a:t>Something</a:t>
            </a:r>
            <a:endParaRPr lang="en-US" sz="2200" dirty="0" smtClean="0">
              <a:ea typeface="ＭＳ Ｐゴシック" charset="-128"/>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Widgets</a:t>
            </a:r>
            <a:endParaRPr lang="en-US" dirty="0"/>
          </a:p>
        </p:txBody>
      </p:sp>
      <p:sp>
        <p:nvSpPr>
          <p:cNvPr id="15363" name="Text Placeholder 2"/>
          <p:cNvSpPr>
            <a:spLocks noGrp="1"/>
          </p:cNvSpPr>
          <p:nvPr>
            <p:ph type="body" idx="1"/>
          </p:nvPr>
        </p:nvSpPr>
        <p:spPr/>
        <p:txBody>
          <a:bodyPr/>
          <a:lstStyle/>
          <a:p>
            <a:pPr eaLnBrk="1" hangingPunct="1"/>
            <a:r>
              <a:rPr lang="en-US" dirty="0" smtClean="0"/>
              <a:t>Using NCBO technology on your web pages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p:txBody>
          <a:bodyPr/>
          <a:lstStyle/>
          <a:p>
            <a:r>
              <a:rPr lang="en-US" dirty="0" smtClean="0">
                <a:ea typeface="ＭＳ Ｐゴシック" charset="-128"/>
              </a:rPr>
              <a:t>Ontology Widgets</a:t>
            </a:r>
          </a:p>
        </p:txBody>
      </p:sp>
      <p:sp>
        <p:nvSpPr>
          <p:cNvPr id="37891" name="Rectangle 2"/>
          <p:cNvSpPr>
            <a:spLocks noGrp="1" noChangeArrowheads="1"/>
          </p:cNvSpPr>
          <p:nvPr>
            <p:ph idx="1"/>
          </p:nvPr>
        </p:nvSpPr>
        <p:spPr>
          <a:xfrm>
            <a:off x="342900" y="1657350"/>
            <a:ext cx="3909060" cy="4982052"/>
          </a:xfrm>
        </p:spPr>
        <p:txBody>
          <a:bodyPr>
            <a:normAutofit/>
          </a:bodyPr>
          <a:lstStyle/>
          <a:p>
            <a:pPr marL="0" indent="0">
              <a:buNone/>
            </a:pPr>
            <a:r>
              <a:rPr lang="en-US" dirty="0" smtClean="0">
                <a:ea typeface="ＭＳ Ｐゴシック" charset="-128"/>
              </a:rPr>
              <a:t>UI components with “BioPortal inside”:</a:t>
            </a:r>
          </a:p>
          <a:p>
            <a:pPr marL="682625" lvl="1" indent="-263525"/>
            <a:r>
              <a:rPr lang="en-US" sz="2200" dirty="0" smtClean="0">
                <a:solidFill>
                  <a:srgbClr val="FF0000"/>
                </a:solidFill>
                <a:ea typeface="ＭＳ Ｐゴシック" charset="-128"/>
              </a:rPr>
              <a:t>term-selection </a:t>
            </a:r>
            <a:r>
              <a:rPr lang="en-US" sz="2200" dirty="0" smtClean="0">
                <a:ea typeface="ＭＳ Ｐゴシック" charset="-128"/>
              </a:rPr>
              <a:t>widget for a specific ontology</a:t>
            </a:r>
          </a:p>
          <a:p>
            <a:pPr marL="682625" lvl="1" indent="-263525"/>
            <a:r>
              <a:rPr lang="en-US" sz="2200" dirty="0" smtClean="0">
                <a:solidFill>
                  <a:srgbClr val="FF0000"/>
                </a:solidFill>
                <a:ea typeface="ＭＳ Ｐゴシック" charset="-128"/>
              </a:rPr>
              <a:t>form fields </a:t>
            </a:r>
            <a:r>
              <a:rPr lang="en-US" sz="2200" dirty="0" smtClean="0">
                <a:ea typeface="ＭＳ Ｐゴシック" charset="-128"/>
              </a:rPr>
              <a:t>with auto-complete from a specific BioPortal ontology</a:t>
            </a:r>
          </a:p>
          <a:p>
            <a:pPr marL="682625" lvl="1" indent="-263525"/>
            <a:r>
              <a:rPr lang="en-US" sz="2200" dirty="0" smtClean="0">
                <a:solidFill>
                  <a:srgbClr val="FF0000"/>
                </a:solidFill>
                <a:ea typeface="ＭＳ Ｐゴシック" charset="-128"/>
              </a:rPr>
              <a:t>RSS feed </a:t>
            </a:r>
            <a:r>
              <a:rPr lang="en-US" sz="2200" dirty="0" smtClean="0">
                <a:ea typeface="ＭＳ Ｐゴシック" charset="-128"/>
              </a:rPr>
              <a:t>for an ontology</a:t>
            </a:r>
          </a:p>
          <a:p>
            <a:pPr marL="682625" lvl="1" indent="-263525"/>
            <a:r>
              <a:rPr lang="en-US" sz="2200" dirty="0" smtClean="0">
                <a:solidFill>
                  <a:srgbClr val="FF0000"/>
                </a:solidFill>
                <a:ea typeface="ＭＳ Ｐゴシック" charset="-128"/>
              </a:rPr>
              <a:t>Visualization </a:t>
            </a:r>
            <a:r>
              <a:rPr lang="en-US" sz="2200" dirty="0" smtClean="0">
                <a:ea typeface="ＭＳ Ｐゴシック" charset="-128"/>
              </a:rPr>
              <a:t>widget</a:t>
            </a:r>
          </a:p>
          <a:p>
            <a:pPr marL="682625" lvl="1" indent="-263525"/>
            <a:r>
              <a:rPr lang="en-US" sz="2200" dirty="0" smtClean="0">
                <a:solidFill>
                  <a:srgbClr val="FF0000"/>
                </a:solidFill>
                <a:ea typeface="ＭＳ Ｐゴシック" charset="-128"/>
              </a:rPr>
              <a:t>Tree </a:t>
            </a:r>
            <a:r>
              <a:rPr lang="en-US" sz="2200" dirty="0" smtClean="0">
                <a:ea typeface="ＭＳ Ｐゴシック" charset="-128"/>
              </a:rPr>
              <a:t>widget</a:t>
            </a:r>
          </a:p>
        </p:txBody>
      </p:sp>
      <p:pic>
        <p:nvPicPr>
          <p:cNvPr id="37892" name="Picture 3"/>
          <p:cNvPicPr>
            <a:picLocks noChangeAspect="1" noChangeArrowheads="1"/>
          </p:cNvPicPr>
          <p:nvPr/>
        </p:nvPicPr>
        <p:blipFill>
          <a:blip r:embed="rId2" cstate="print"/>
          <a:srcRect/>
          <a:stretch>
            <a:fillRect/>
          </a:stretch>
        </p:blipFill>
        <p:spPr bwMode="auto">
          <a:xfrm>
            <a:off x="4824889" y="1828800"/>
            <a:ext cx="3634740" cy="1394460"/>
          </a:xfrm>
          <a:prstGeom prst="rect">
            <a:avLst/>
          </a:prstGeom>
          <a:ln>
            <a:noFill/>
          </a:ln>
          <a:effectLst>
            <a:outerShdw blurRad="292100" dist="139700" dir="2700000" algn="tl" rotWithShape="0">
              <a:srgbClr val="333333">
                <a:alpha val="65000"/>
              </a:srgbClr>
            </a:outerShdw>
          </a:effectLst>
        </p:spPr>
      </p:pic>
      <p:pic>
        <p:nvPicPr>
          <p:cNvPr id="37893" name="Picture 4"/>
          <p:cNvPicPr>
            <a:picLocks noChangeAspect="1" noChangeArrowheads="1"/>
          </p:cNvPicPr>
          <p:nvPr/>
        </p:nvPicPr>
        <p:blipFill>
          <a:blip r:embed="rId3" cstate="print"/>
          <a:srcRect/>
          <a:stretch>
            <a:fillRect/>
          </a:stretch>
        </p:blipFill>
        <p:spPr bwMode="auto">
          <a:xfrm>
            <a:off x="4113276" y="4296252"/>
            <a:ext cx="4836319" cy="236601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Annotator Service</a:t>
            </a:r>
            <a:endParaRPr lang="en-US" dirty="0"/>
          </a:p>
        </p:txBody>
      </p:sp>
      <p:sp>
        <p:nvSpPr>
          <p:cNvPr id="15363" name="Text Placeholder 2"/>
          <p:cNvSpPr>
            <a:spLocks noGrp="1"/>
          </p:cNvSpPr>
          <p:nvPr>
            <p:ph type="body" idx="1"/>
          </p:nvPr>
        </p:nvSpPr>
        <p:spPr/>
        <p:txBody>
          <a:bodyPr/>
          <a:lstStyle/>
          <a:p>
            <a:pPr eaLnBrk="1" hangingPunct="1"/>
            <a:r>
              <a:rPr lang="en-US" smtClean="0"/>
              <a:t>Using Ontologies to Annotate </a:t>
            </a:r>
            <a:r>
              <a:rPr lang="en-US" i="1" smtClean="0"/>
              <a:t>Your</a:t>
            </a:r>
            <a:r>
              <a:rPr lang="en-US" smtClean="0"/>
              <a:t> Data</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print"/>
          <a:srcRect/>
          <a:stretch>
            <a:fillRect/>
          </a:stretch>
        </p:blipFill>
        <p:spPr bwMode="auto">
          <a:xfrm>
            <a:off x="506413" y="2514600"/>
            <a:ext cx="4979987" cy="2133600"/>
          </a:xfrm>
          <a:prstGeom prst="rect">
            <a:avLst/>
          </a:prstGeom>
          <a:ln>
            <a:noFill/>
          </a:ln>
          <a:effectLst>
            <a:outerShdw blurRad="292100" dist="139700" dir="2700000" algn="tl" rotWithShape="0">
              <a:srgbClr val="333333">
                <a:alpha val="65000"/>
              </a:srgbClr>
            </a:outerShdw>
          </a:effectLst>
        </p:spPr>
      </p:pic>
      <p:sp>
        <p:nvSpPr>
          <p:cNvPr id="52227" name="Rectangle 2"/>
          <p:cNvSpPr>
            <a:spLocks noGrp="1" noChangeArrowheads="1"/>
          </p:cNvSpPr>
          <p:nvPr>
            <p:ph type="title"/>
          </p:nvPr>
        </p:nvSpPr>
        <p:spPr/>
        <p:txBody>
          <a:bodyPr/>
          <a:lstStyle/>
          <a:p>
            <a:pPr>
              <a:defRPr/>
            </a:pPr>
            <a:r>
              <a:rPr lang="en-US" dirty="0" smtClean="0"/>
              <a:t>Annotation as a Web service</a:t>
            </a:r>
          </a:p>
        </p:txBody>
      </p:sp>
      <p:sp>
        <p:nvSpPr>
          <p:cNvPr id="45060" name="Rectangle 3"/>
          <p:cNvSpPr>
            <a:spLocks noGrp="1" noChangeArrowheads="1"/>
          </p:cNvSpPr>
          <p:nvPr>
            <p:ph idx="1"/>
          </p:nvPr>
        </p:nvSpPr>
        <p:spPr>
          <a:xfrm>
            <a:off x="685800" y="1219200"/>
            <a:ext cx="7772400" cy="1066800"/>
          </a:xfrm>
        </p:spPr>
        <p:txBody>
          <a:bodyPr/>
          <a:lstStyle/>
          <a:p>
            <a:pPr marL="0" indent="0" eaLnBrk="1" hangingPunct="1">
              <a:lnSpc>
                <a:spcPct val="80000"/>
              </a:lnSpc>
              <a:buFont typeface="Arial" pitchFamily="34" charset="0"/>
              <a:buNone/>
            </a:pPr>
            <a:r>
              <a:rPr lang="en-US" sz="2800" smtClean="0"/>
              <a:t>Process textual metadata to automatically tag text with as many ontology terms as possible.</a:t>
            </a:r>
          </a:p>
        </p:txBody>
      </p:sp>
      <p:pic>
        <p:nvPicPr>
          <p:cNvPr id="37892" name="Picture 4"/>
          <p:cNvPicPr>
            <a:picLocks noChangeArrowheads="1"/>
          </p:cNvPicPr>
          <p:nvPr/>
        </p:nvPicPr>
        <p:blipFill>
          <a:blip r:embed="rId4" cstate="print"/>
          <a:srcRect/>
          <a:stretch>
            <a:fillRect/>
          </a:stretch>
        </p:blipFill>
        <p:spPr bwMode="auto">
          <a:xfrm>
            <a:off x="4114800" y="5334000"/>
            <a:ext cx="4572000" cy="990600"/>
          </a:xfrm>
          <a:prstGeom prst="rect">
            <a:avLst/>
          </a:prstGeom>
          <a:ln>
            <a:noFill/>
          </a:ln>
          <a:effectLst>
            <a:outerShdw blurRad="292100" dist="139700" dir="2700000" algn="tl" rotWithShape="0">
              <a:srgbClr val="333333">
                <a:alpha val="65000"/>
              </a:srgbClr>
            </a:outerShdw>
          </a:effectLst>
        </p:spPr>
      </p:pic>
      <p:sp>
        <p:nvSpPr>
          <p:cNvPr id="9" name="Rectangle 8"/>
          <p:cNvSpPr>
            <a:spLocks noChangeArrowheads="1"/>
          </p:cNvSpPr>
          <p:nvPr/>
        </p:nvSpPr>
        <p:spPr bwMode="auto">
          <a:xfrm>
            <a:off x="1447800" y="3224213"/>
            <a:ext cx="3886200" cy="357187"/>
          </a:xfrm>
          <a:prstGeom prst="rect">
            <a:avLst/>
          </a:prstGeom>
          <a:noFill/>
          <a:ln w="28575" algn="ctr">
            <a:solidFill>
              <a:srgbClr val="FF0000"/>
            </a:solidFill>
            <a:round/>
            <a:headEnd/>
            <a:tailEnd/>
          </a:ln>
        </p:spPr>
        <p:txBody>
          <a:bodyPr/>
          <a:lstStyle/>
          <a:p>
            <a:pPr marL="342900" indent="-342900" fontAlgn="auto">
              <a:spcAft>
                <a:spcPts val="0"/>
              </a:spcAft>
            </a:pPr>
            <a:endParaRPr lang="en-US">
              <a:cs typeface="+mn-cs"/>
            </a:endParaRPr>
          </a:p>
        </p:txBody>
      </p:sp>
      <p:sp>
        <p:nvSpPr>
          <p:cNvPr id="10" name="Bent Arrow 9"/>
          <p:cNvSpPr/>
          <p:nvPr/>
        </p:nvSpPr>
        <p:spPr bwMode="auto">
          <a:xfrm rot="5400000">
            <a:off x="6269037" y="3571876"/>
            <a:ext cx="1228725" cy="1314450"/>
          </a:xfrm>
          <a:prstGeom prst="bentArrow">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marL="342900" indent="-342900" fontAlgn="auto">
              <a:spcAft>
                <a:spcPts val="0"/>
              </a:spcAft>
              <a:defRPr/>
            </a:pPr>
            <a:endParaRPr lang="en-US">
              <a:solidFill>
                <a:srgbClr val="FFCC00"/>
              </a:solidFill>
              <a:latin typeface="Garamond" pitchFamily="18"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7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Annotator: workflow</a:t>
            </a:r>
            <a:endParaRPr lang="en-US" dirty="0"/>
          </a:p>
        </p:txBody>
      </p:sp>
      <p:pic>
        <p:nvPicPr>
          <p:cNvPr id="4" name="Picture 3" descr="Annotator2_workflow-print.png"/>
          <p:cNvPicPr>
            <a:picLocks noChangeAspect="1"/>
          </p:cNvPicPr>
          <p:nvPr/>
        </p:nvPicPr>
        <p:blipFill>
          <a:blip r:embed="rId2" cstate="print"/>
          <a:stretch>
            <a:fillRect/>
          </a:stretch>
        </p:blipFill>
        <p:spPr>
          <a:xfrm>
            <a:off x="100805" y="1020544"/>
            <a:ext cx="8960612" cy="3502785"/>
          </a:xfrm>
          <a:prstGeom prst="rect">
            <a:avLst/>
          </a:prstGeom>
          <a:ln>
            <a:noFill/>
          </a:ln>
          <a:effectLst/>
        </p:spPr>
      </p:pic>
      <p:sp>
        <p:nvSpPr>
          <p:cNvPr id="5" name="Content Placeholder 2"/>
          <p:cNvSpPr txBox="1">
            <a:spLocks/>
          </p:cNvSpPr>
          <p:nvPr/>
        </p:nvSpPr>
        <p:spPr>
          <a:xfrm>
            <a:off x="193598" y="4793493"/>
            <a:ext cx="8867274" cy="1815128"/>
          </a:xfrm>
          <a:prstGeom prst="rect">
            <a:avLst/>
          </a:prstGeom>
        </p:spPr>
        <p:txBody>
          <a:bodyPr>
            <a:normAutofit fontScale="4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Melanoma</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is a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malignant tumor</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of </a:t>
            </a:r>
            <a:r>
              <a:rPr kumimoji="0" lang="en-US" sz="3200" b="0" i="0" u="sng" strike="noStrike" kern="1200" cap="none" spc="0" normalizeH="0" baseline="0" noProof="0" dirty="0" err="1" smtClean="0">
                <a:ln>
                  <a:noFill/>
                </a:ln>
                <a:solidFill>
                  <a:schemeClr val="tx1"/>
                </a:solidFill>
                <a:effectLst/>
                <a:uLnTx/>
                <a:uFillTx/>
                <a:latin typeface="+mn-lt"/>
                <a:ea typeface="+mn-ea"/>
                <a:cs typeface="+mn-cs"/>
              </a:rPr>
              <a:t>melanocytes</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which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are found predominantly in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skin</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but also in the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bowel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and the </a:t>
            </a:r>
            <a:r>
              <a:rPr kumimoji="0" lang="en-US" sz="3200" b="0" i="0" u="sng" strike="noStrike" kern="1200" cap="none" spc="0" normalizeH="0" baseline="0" noProof="0" dirty="0" smtClean="0">
                <a:ln>
                  <a:noFill/>
                </a:ln>
                <a:solidFill>
                  <a:schemeClr val="tx1"/>
                </a:solidFill>
                <a:effectLst/>
                <a:uLnTx/>
                <a:uFillTx/>
                <a:latin typeface="+mn-lt"/>
                <a:ea typeface="+mn-ea"/>
                <a:cs typeface="+mn-cs"/>
              </a:rPr>
              <a:t>eye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ea typeface="+mn-ea"/>
                <a:cs typeface="Courier New" pitchFamily="49" charset="0"/>
              </a:rPr>
              <a:t>39228/DOID:1909</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Melanoma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Human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tx1"/>
                </a:solidFill>
                <a:latin typeface="+mn-lt"/>
              </a:rPr>
              <a:t>Transitive</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closure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cs typeface="Courier New" pitchFamily="49" charset="0"/>
              </a:rPr>
              <a:t>39228/DOID:191</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err="1" smtClean="0">
                <a:ln>
                  <a:noFill/>
                </a:ln>
                <a:solidFill>
                  <a:schemeClr val="tx1"/>
                </a:solidFill>
                <a:effectLst/>
                <a:uLnTx/>
                <a:uFillTx/>
                <a:latin typeface="+mn-lt"/>
                <a:ea typeface="+mn-ea"/>
                <a:cs typeface="+mn-cs"/>
              </a:rPr>
              <a:t>Melanocytic</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 neoplasm</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direct parent of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Melanoma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Human Disease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Courier New" pitchFamily="49" charset="0"/>
                <a:cs typeface="Courier New" pitchFamily="49" charset="0"/>
              </a:rPr>
              <a:t>39228/DOID:0000818</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cell proliferation disease</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grand parent of </a:t>
            </a:r>
            <a:r>
              <a:rPr kumimoji="0" lang="en-US" sz="2800" b="0" i="1" u="none" strike="noStrike" kern="1200" cap="none" spc="0" normalizeH="0" baseline="0" noProof="0" dirty="0" smtClean="0">
                <a:ln>
                  <a:noFill/>
                </a:ln>
                <a:solidFill>
                  <a:schemeClr val="tx1"/>
                </a:solidFill>
                <a:effectLst/>
                <a:uLnTx/>
                <a:uFillTx/>
                <a:latin typeface="+mn-lt"/>
                <a:ea typeface="+mn-ea"/>
                <a:cs typeface="+mn-cs"/>
              </a:rPr>
              <a:t>Melanoma</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in Human Disease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t="3164" r="34746" b="4181"/>
          <a:stretch>
            <a:fillRect/>
          </a:stretch>
        </p:blipFill>
        <p:spPr bwMode="auto">
          <a:xfrm>
            <a:off x="2676699" y="781396"/>
            <a:ext cx="3580108" cy="3177153"/>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5584892" y="781396"/>
            <a:ext cx="666750"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buFontTx/>
              <a:buNone/>
              <a:defRPr/>
            </a:pPr>
            <a:r>
              <a:rPr lang="en-US" sz="1800" dirty="0">
                <a:solidFill>
                  <a:prstClr val="black"/>
                </a:solidFill>
              </a:rPr>
              <a:t>Code</a:t>
            </a:r>
          </a:p>
        </p:txBody>
      </p:sp>
      <p:sp>
        <p:nvSpPr>
          <p:cNvPr id="5" name="Rounded Rectangle 4"/>
          <p:cNvSpPr/>
          <p:nvPr/>
        </p:nvSpPr>
        <p:spPr>
          <a:xfrm>
            <a:off x="5105400" y="1733490"/>
            <a:ext cx="3124200" cy="22860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buFontTx/>
              <a:buNone/>
            </a:pPr>
            <a:r>
              <a:rPr lang="en-US" sz="1800" dirty="0">
                <a:solidFill>
                  <a:prstClr val="white"/>
                </a:solidFill>
              </a:rPr>
              <a:t>Word Add-in to call the Annotator Service</a:t>
            </a:r>
          </a:p>
          <a:p>
            <a:pPr algn="ctr" fontAlgn="auto">
              <a:spcBef>
                <a:spcPts val="0"/>
              </a:spcBef>
              <a:spcAft>
                <a:spcPts val="0"/>
              </a:spcAft>
              <a:buFontTx/>
              <a:buNone/>
            </a:pPr>
            <a:r>
              <a:rPr lang="en-US" sz="1800" dirty="0">
                <a:solidFill>
                  <a:prstClr val="white"/>
                </a:solidFill>
              </a:rPr>
              <a:t>?</a:t>
            </a:r>
          </a:p>
          <a:p>
            <a:pPr algn="ctr" fontAlgn="auto">
              <a:spcBef>
                <a:spcPts val="0"/>
              </a:spcBef>
              <a:spcAft>
                <a:spcPts val="0"/>
              </a:spcAft>
              <a:buFontTx/>
              <a:buNone/>
            </a:pPr>
            <a:endParaRPr lang="en-US" sz="1800" dirty="0">
              <a:solidFill>
                <a:prstClr val="white"/>
              </a:solidFill>
            </a:endParaRPr>
          </a:p>
          <a:p>
            <a:pPr algn="ctr" fontAlgn="auto">
              <a:spcBef>
                <a:spcPts val="0"/>
              </a:spcBef>
              <a:spcAft>
                <a:spcPts val="0"/>
              </a:spcAft>
              <a:buFontTx/>
              <a:buNone/>
            </a:pPr>
            <a:endParaRPr lang="en-US" sz="1800" dirty="0">
              <a:solidFill>
                <a:prstClr val="white"/>
              </a:solidFill>
            </a:endParaRPr>
          </a:p>
          <a:p>
            <a:pPr algn="ctr" fontAlgn="auto">
              <a:spcBef>
                <a:spcPts val="0"/>
              </a:spcBef>
              <a:spcAft>
                <a:spcPts val="0"/>
              </a:spcAft>
              <a:buFontTx/>
              <a:buNone/>
            </a:pPr>
            <a:endParaRPr lang="en-US" sz="1800" dirty="0">
              <a:solidFill>
                <a:prstClr val="white"/>
              </a:solidFill>
            </a:endParaRPr>
          </a:p>
        </p:txBody>
      </p:sp>
      <p:sp>
        <p:nvSpPr>
          <p:cNvPr id="7" name="TextBox 6"/>
          <p:cNvSpPr txBox="1"/>
          <p:nvPr/>
        </p:nvSpPr>
        <p:spPr>
          <a:xfrm>
            <a:off x="3048000" y="6381690"/>
            <a:ext cx="2895600" cy="461665"/>
          </a:xfrm>
          <a:prstGeom prst="rect">
            <a:avLst/>
          </a:prstGeom>
          <a:noFill/>
        </p:spPr>
        <p:txBody>
          <a:bodyPr wrap="square" rtlCol="0">
            <a:spAutoFit/>
          </a:bodyPr>
          <a:lstStyle/>
          <a:p>
            <a:pPr marL="225425" indent="-225425" algn="ctr" fontAlgn="auto">
              <a:spcBef>
                <a:spcPts val="0"/>
              </a:spcBef>
              <a:spcAft>
                <a:spcPts val="0"/>
              </a:spcAft>
              <a:buFontTx/>
              <a:buNone/>
            </a:pPr>
            <a:r>
              <a:rPr lang="en-US" sz="2400" b="1" dirty="0">
                <a:solidFill>
                  <a:prstClr val="black"/>
                </a:solidFill>
                <a:latin typeface="Arial"/>
                <a:cs typeface="+mn-cs"/>
              </a:rPr>
              <a:t>Annotator service</a:t>
            </a:r>
          </a:p>
        </p:txBody>
      </p:sp>
      <p:pic>
        <p:nvPicPr>
          <p:cNvPr id="2" name="Picture 2" descr="C:\Users\nigam\Pictures\etc\capture_26032010_084300.jpg"/>
          <p:cNvPicPr>
            <a:picLocks noChangeAspect="1" noChangeArrowheads="1"/>
          </p:cNvPicPr>
          <p:nvPr/>
        </p:nvPicPr>
        <p:blipFill>
          <a:blip r:embed="rId4" cstate="print"/>
          <a:srcRect/>
          <a:stretch>
            <a:fillRect/>
          </a:stretch>
        </p:blipFill>
        <p:spPr bwMode="auto">
          <a:xfrm>
            <a:off x="1143000" y="1733490"/>
            <a:ext cx="2914681" cy="2240661"/>
          </a:xfrm>
          <a:prstGeom prst="rect">
            <a:avLst/>
          </a:prstGeom>
          <a:ln>
            <a:noFill/>
          </a:ln>
          <a:effectLst>
            <a:outerShdw blurRad="292100" dist="139700" dir="2700000" algn="tl" rotWithShape="0">
              <a:srgbClr val="333333">
                <a:alpha val="65000"/>
              </a:srgbClr>
            </a:outerShdw>
          </a:effectLst>
        </p:spPr>
      </p:pic>
      <p:pic>
        <p:nvPicPr>
          <p:cNvPr id="4" name="Picture 2" descr="C:\Users\nigam\Pictures\etc\capture_26032010_200713.jpg"/>
          <p:cNvPicPr>
            <a:picLocks noChangeAspect="1" noChangeArrowheads="1"/>
          </p:cNvPicPr>
          <p:nvPr/>
        </p:nvPicPr>
        <p:blipFill>
          <a:blip r:embed="rId5" cstate="print"/>
          <a:srcRect/>
          <a:stretch>
            <a:fillRect/>
          </a:stretch>
        </p:blipFill>
        <p:spPr bwMode="auto">
          <a:xfrm>
            <a:off x="0" y="2952690"/>
            <a:ext cx="3039015" cy="2561714"/>
          </a:xfrm>
          <a:prstGeom prst="rect">
            <a:avLst/>
          </a:prstGeom>
          <a:ln>
            <a:noFill/>
          </a:ln>
          <a:effectLst>
            <a:outerShdw blurRad="292100" dist="139700" dir="2700000" algn="tl" rotWithShape="0">
              <a:srgbClr val="333333">
                <a:alpha val="65000"/>
              </a:srgbClr>
            </a:outerShdw>
          </a:effectLst>
        </p:spPr>
      </p:pic>
      <p:sp>
        <p:nvSpPr>
          <p:cNvPr id="26" name="Left-Right Arrow 25"/>
          <p:cNvSpPr/>
          <p:nvPr/>
        </p:nvSpPr>
        <p:spPr>
          <a:xfrm rot="2993295">
            <a:off x="2221996" y="5964234"/>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7" name="Left-Right Arrow 26"/>
          <p:cNvSpPr/>
          <p:nvPr/>
        </p:nvSpPr>
        <p:spPr>
          <a:xfrm rot="4756198">
            <a:off x="3281526" y="4968457"/>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8" name="Left-Right Arrow 27"/>
          <p:cNvSpPr/>
          <p:nvPr/>
        </p:nvSpPr>
        <p:spPr>
          <a:xfrm rot="6099106">
            <a:off x="4599098" y="4951831"/>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9" name="Left-Right Arrow 28"/>
          <p:cNvSpPr/>
          <p:nvPr/>
        </p:nvSpPr>
        <p:spPr>
          <a:xfrm rot="7048633">
            <a:off x="5823963" y="5920200"/>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pic>
        <p:nvPicPr>
          <p:cNvPr id="1026" name="Picture 2" descr="C:\Users\nigam\Pictures\etc\capture_30042010_190405.jpg"/>
          <p:cNvPicPr>
            <a:picLocks noChangeAspect="1" noChangeArrowheads="1"/>
          </p:cNvPicPr>
          <p:nvPr/>
        </p:nvPicPr>
        <p:blipFill>
          <a:blip r:embed="rId6" cstate="print"/>
          <a:srcRect/>
          <a:stretch>
            <a:fillRect/>
          </a:stretch>
        </p:blipFill>
        <p:spPr bwMode="auto">
          <a:xfrm>
            <a:off x="6047232" y="2892254"/>
            <a:ext cx="3096768" cy="2721616"/>
          </a:xfrm>
          <a:prstGeom prst="rect">
            <a:avLst/>
          </a:prstGeom>
          <a:ln>
            <a:noFill/>
          </a:ln>
          <a:effectLst>
            <a:outerShdw blurRad="292100" dist="139700" dir="2700000" algn="tl" rotWithShape="0">
              <a:srgbClr val="333333">
                <a:alpha val="65000"/>
              </a:srgbClr>
            </a:outerShdw>
          </a:effectLst>
        </p:spPr>
      </p:pic>
      <p:sp>
        <p:nvSpPr>
          <p:cNvPr id="14" name="Title 13"/>
          <p:cNvSpPr>
            <a:spLocks noGrp="1"/>
          </p:cNvSpPr>
          <p:nvPr>
            <p:ph type="title"/>
          </p:nvPr>
        </p:nvSpPr>
        <p:spPr/>
        <p:txBody>
          <a:bodyPr/>
          <a:lstStyle/>
          <a:p>
            <a:r>
              <a:rPr lang="en-US" dirty="0" smtClean="0"/>
              <a:t>Multiple ways to access</a:t>
            </a:r>
            <a:endParaRPr lang="en-US" dirty="0"/>
          </a:p>
        </p:txBody>
      </p:sp>
      <p:sp>
        <p:nvSpPr>
          <p:cNvPr id="16" name="TextBox 15"/>
          <p:cNvSpPr txBox="1"/>
          <p:nvPr/>
        </p:nvSpPr>
        <p:spPr>
          <a:xfrm>
            <a:off x="1747223" y="2959331"/>
            <a:ext cx="127861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Specific UI</a:t>
            </a:r>
          </a:p>
        </p:txBody>
      </p:sp>
      <p:sp>
        <p:nvSpPr>
          <p:cNvPr id="17" name="TextBox 16"/>
          <p:cNvSpPr txBox="1"/>
          <p:nvPr/>
        </p:nvSpPr>
        <p:spPr>
          <a:xfrm>
            <a:off x="3287866" y="1756757"/>
            <a:ext cx="752137"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Excel</a:t>
            </a:r>
          </a:p>
        </p:txBody>
      </p:sp>
      <p:sp>
        <p:nvSpPr>
          <p:cNvPr id="6" name="TextBox 5"/>
          <p:cNvSpPr txBox="1"/>
          <p:nvPr/>
        </p:nvSpPr>
        <p:spPr>
          <a:xfrm>
            <a:off x="7381702" y="2819991"/>
            <a:ext cx="1762297"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fontAlgn="auto">
              <a:spcBef>
                <a:spcPts val="0"/>
              </a:spcBef>
              <a:spcAft>
                <a:spcPts val="0"/>
              </a:spcAft>
              <a:buFontTx/>
              <a:buNone/>
            </a:pPr>
            <a:r>
              <a:rPr lang="en-US" sz="1800" dirty="0">
                <a:solidFill>
                  <a:prstClr val="black"/>
                </a:solidFill>
              </a:rPr>
              <a:t>UIMA platform</a:t>
            </a:r>
          </a:p>
        </p:txBody>
      </p:sp>
      <p:sp>
        <p:nvSpPr>
          <p:cNvPr id="18" name="Explosion 2 17"/>
          <p:cNvSpPr/>
          <p:nvPr/>
        </p:nvSpPr>
        <p:spPr bwMode="auto">
          <a:xfrm>
            <a:off x="0" y="5187696"/>
            <a:ext cx="2548128" cy="1670304"/>
          </a:xfrm>
          <a:prstGeom prst="irregularSeal2">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91440" rIns="0" bIns="0" numCol="1" rtlCol="0" anchor="ctr" anchorCtr="0" compatLnSpc="1">
            <a:prstTxWarp prst="textNoShape">
              <a:avLst/>
            </a:prstTxWarp>
            <a:normAutofit fontScale="85000" lnSpcReduction="10000"/>
          </a:bodyPr>
          <a:lstStyle/>
          <a:p>
            <a:pPr>
              <a:buFontTx/>
              <a:buNone/>
            </a:pPr>
            <a:r>
              <a:rPr lang="en-US" sz="1800" dirty="0">
                <a:solidFill>
                  <a:prstClr val="black"/>
                </a:solidFill>
                <a:latin typeface="Calibri" pitchFamily="34" charset="0"/>
                <a:cs typeface="Arial" charset="0"/>
              </a:rPr>
              <a:t>Selected @ AMIA-TBI, Year in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26" grpId="0" animBg="1"/>
      <p:bldP spid="27" grpId="0" animBg="1"/>
      <p:bldP spid="28" grpId="0" animBg="1"/>
      <p:bldP spid="29" grpId="0" animBg="1"/>
      <p:bldP spid="16" grpId="0" animBg="1"/>
      <p:bldP spid="17" grpId="0" animBg="1"/>
      <p:bldP spid="6"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Data Service</a:t>
            </a:r>
            <a:endParaRPr lang="en-US" dirty="0"/>
          </a:p>
        </p:txBody>
      </p:sp>
      <p:sp>
        <p:nvSpPr>
          <p:cNvPr id="47107" name="Text Placeholder 2"/>
          <p:cNvSpPr>
            <a:spLocks noGrp="1"/>
          </p:cNvSpPr>
          <p:nvPr>
            <p:ph type="body" idx="1"/>
          </p:nvPr>
        </p:nvSpPr>
        <p:spPr/>
        <p:txBody>
          <a:bodyPr/>
          <a:lstStyle/>
          <a:p>
            <a:pPr eaLnBrk="1" hangingPunct="1"/>
            <a:r>
              <a:rPr lang="en-US" smtClean="0"/>
              <a:t>Using Ontologies to Access Public Data</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a:defRPr/>
            </a:pPr>
            <a:r>
              <a:rPr lang="en-US" dirty="0" smtClean="0"/>
              <a:t>Resource index: The Basic Idea</a:t>
            </a:r>
          </a:p>
        </p:txBody>
      </p:sp>
      <p:sp>
        <p:nvSpPr>
          <p:cNvPr id="48131" name="Content Placeholder 2"/>
          <p:cNvSpPr>
            <a:spLocks noGrp="1"/>
          </p:cNvSpPr>
          <p:nvPr>
            <p:ph idx="1"/>
          </p:nvPr>
        </p:nvSpPr>
        <p:spPr>
          <a:xfrm>
            <a:off x="457200" y="4953000"/>
            <a:ext cx="8229600" cy="1630363"/>
          </a:xfrm>
        </p:spPr>
        <p:txBody>
          <a:bodyPr/>
          <a:lstStyle/>
          <a:p>
            <a:r>
              <a:rPr lang="en-US" sz="2400" dirty="0" smtClean="0"/>
              <a:t>The index can be used for:</a:t>
            </a:r>
          </a:p>
          <a:p>
            <a:pPr lvl="1"/>
            <a:r>
              <a:rPr lang="en-US" sz="2400" dirty="0" smtClean="0"/>
              <a:t>Search</a:t>
            </a:r>
          </a:p>
          <a:p>
            <a:pPr lvl="1"/>
            <a:r>
              <a:rPr lang="en-US" sz="2400" dirty="0" smtClean="0"/>
              <a:t>Data mining</a:t>
            </a:r>
          </a:p>
        </p:txBody>
      </p:sp>
      <p:pic>
        <p:nvPicPr>
          <p:cNvPr id="48133" name="Picture 5" descr="OBR_index_creation.png"/>
          <p:cNvPicPr>
            <a:picLocks noChangeAspect="1"/>
          </p:cNvPicPr>
          <p:nvPr/>
        </p:nvPicPr>
        <p:blipFill>
          <a:blip r:embed="rId3" cstate="print"/>
          <a:srcRect/>
          <a:stretch>
            <a:fillRect/>
          </a:stretch>
        </p:blipFill>
        <p:spPr bwMode="auto">
          <a:xfrm>
            <a:off x="838200" y="1219200"/>
            <a:ext cx="7467600" cy="353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l="20000" t="8108" r="20000" b="18583"/>
          <a:stretch>
            <a:fillRect/>
          </a:stretch>
        </p:blipFill>
        <p:spPr bwMode="auto">
          <a:xfrm>
            <a:off x="0" y="0"/>
            <a:ext cx="9144000" cy="6982690"/>
          </a:xfrm>
          <a:prstGeom prst="rect">
            <a:avLst/>
          </a:prstGeom>
          <a:noFill/>
          <a:ln w="9525">
            <a:noFill/>
            <a:miter lim="800000"/>
            <a:headEnd/>
            <a:tailEnd/>
          </a:ln>
        </p:spPr>
      </p:pic>
      <p:sp>
        <p:nvSpPr>
          <p:cNvPr id="3" name="Rectangle 2"/>
          <p:cNvSpPr/>
          <p:nvPr/>
        </p:nvSpPr>
        <p:spPr>
          <a:xfrm>
            <a:off x="4353471" y="1000182"/>
            <a:ext cx="236051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dirty="0" smtClean="0"/>
              <a:t>www.bioontology.org</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9"/>
          <p:cNvSpPr>
            <a:spLocks noGrp="1"/>
          </p:cNvSpPr>
          <p:nvPr>
            <p:ph type="title"/>
          </p:nvPr>
        </p:nvSpPr>
        <p:spPr/>
        <p:txBody>
          <a:bodyPr/>
          <a:lstStyle/>
          <a:p>
            <a:pPr>
              <a:defRPr/>
            </a:pPr>
            <a:r>
              <a:rPr lang="en-US" dirty="0" smtClean="0"/>
              <a:t>Resources index: Example</a:t>
            </a:r>
            <a:r>
              <a:rPr lang="en-US" sz="2200" dirty="0" smtClean="0"/>
              <a:t> </a:t>
            </a:r>
            <a:endParaRPr lang="en-US" dirty="0" smtClean="0"/>
          </a:p>
        </p:txBody>
      </p:sp>
      <p:pic>
        <p:nvPicPr>
          <p:cNvPr id="49155" name="Content Placeholder 16" descr="GEO_example_1-2.png"/>
          <p:cNvPicPr>
            <a:picLocks noGrp="1" noChangeAspect="1"/>
          </p:cNvPicPr>
          <p:nvPr>
            <p:ph idx="1"/>
          </p:nvPr>
        </p:nvPicPr>
        <p:blipFill>
          <a:blip r:embed="rId3" cstate="print"/>
          <a:srcRect/>
          <a:stretch>
            <a:fillRect/>
          </a:stretch>
        </p:blipFill>
        <p:spPr>
          <a:xfrm>
            <a:off x="914400" y="1600200"/>
            <a:ext cx="6796088" cy="4900613"/>
          </a:xfrm>
        </p:spPr>
      </p:pic>
      <p:sp>
        <p:nvSpPr>
          <p:cNvPr id="5" name="Rectangle 4"/>
          <p:cNvSpPr>
            <a:spLocks noChangeArrowheads="1"/>
          </p:cNvSpPr>
          <p:nvPr/>
        </p:nvSpPr>
        <p:spPr bwMode="auto">
          <a:xfrm>
            <a:off x="3048000" y="1524000"/>
            <a:ext cx="3124200" cy="2133600"/>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sp>
        <p:nvSpPr>
          <p:cNvPr id="11" name="Rectangle 10"/>
          <p:cNvSpPr>
            <a:spLocks noChangeArrowheads="1"/>
          </p:cNvSpPr>
          <p:nvPr/>
        </p:nvSpPr>
        <p:spPr bwMode="auto">
          <a:xfrm>
            <a:off x="1143000" y="3657600"/>
            <a:ext cx="4267200" cy="2365375"/>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pic>
        <p:nvPicPr>
          <p:cNvPr id="49158" name="Picture 2">
            <a:hlinkClick r:id="rId4"/>
          </p:cNvPr>
          <p:cNvPicPr>
            <a:picLocks noChangeAspect="1" noChangeArrowheads="1"/>
          </p:cNvPicPr>
          <p:nvPr/>
        </p:nvPicPr>
        <p:blipFill>
          <a:blip r:embed="rId5" cstate="print"/>
          <a:srcRect/>
          <a:stretch>
            <a:fillRect/>
          </a:stretch>
        </p:blipFill>
        <p:spPr bwMode="auto">
          <a:xfrm>
            <a:off x="742950" y="2381250"/>
            <a:ext cx="376238" cy="376238"/>
          </a:xfrm>
          <a:prstGeom prst="rect">
            <a:avLst/>
          </a:prstGeom>
          <a:noFill/>
          <a:ln w="9525">
            <a:noFill/>
            <a:miter lim="800000"/>
            <a:headEnd/>
            <a:tailEnd/>
          </a:ln>
        </p:spPr>
      </p:pic>
      <p:grpSp>
        <p:nvGrpSpPr>
          <p:cNvPr id="2" name="Group 14"/>
          <p:cNvGrpSpPr>
            <a:grpSpLocks/>
          </p:cNvGrpSpPr>
          <p:nvPr/>
        </p:nvGrpSpPr>
        <p:grpSpPr bwMode="auto">
          <a:xfrm>
            <a:off x="5334000" y="1676400"/>
            <a:ext cx="3276600" cy="4572000"/>
            <a:chOff x="5638800" y="1676400"/>
            <a:chExt cx="2971800" cy="4572000"/>
          </a:xfrm>
        </p:grpSpPr>
        <p:sp>
          <p:nvSpPr>
            <p:cNvPr id="49160" name="Rectangle 12"/>
            <p:cNvSpPr>
              <a:spLocks noChangeArrowheads="1"/>
            </p:cNvSpPr>
            <p:nvPr/>
          </p:nvSpPr>
          <p:spPr bwMode="auto">
            <a:xfrm>
              <a:off x="5638800" y="3657600"/>
              <a:ext cx="2971800" cy="2590800"/>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sp>
          <p:nvSpPr>
            <p:cNvPr id="49161" name="Rectangle 13"/>
            <p:cNvSpPr>
              <a:spLocks noChangeArrowheads="1"/>
            </p:cNvSpPr>
            <p:nvPr/>
          </p:nvSpPr>
          <p:spPr bwMode="auto">
            <a:xfrm>
              <a:off x="6324600" y="1676400"/>
              <a:ext cx="1676400" cy="2590800"/>
            </a:xfrm>
            <a:prstGeom prst="rect">
              <a:avLst/>
            </a:prstGeom>
            <a:solidFill>
              <a:schemeClr val="bg1">
                <a:alpha val="70195"/>
              </a:schemeClr>
            </a:solidFill>
            <a:ln w="9525" algn="ctr">
              <a:noFill/>
              <a:round/>
              <a:headEnd/>
              <a:tailEnd/>
            </a:ln>
          </p:spPr>
          <p:txBody>
            <a:bodyPr/>
            <a:lstStyle/>
            <a:p>
              <a:pPr marL="342900" indent="-342900">
                <a:spcBef>
                  <a:spcPct val="0"/>
                </a:spcBef>
              </a:pPr>
              <a:endParaRPr lang="en-US">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3" cstate="print"/>
          <a:srcRect t="3164" r="34746" b="4181"/>
          <a:stretch>
            <a:fillRect/>
          </a:stretch>
        </p:blipFill>
        <p:spPr bwMode="auto">
          <a:xfrm>
            <a:off x="3029993" y="978825"/>
            <a:ext cx="3580108" cy="3177153"/>
          </a:xfrm>
          <a:prstGeom prst="rect">
            <a:avLst/>
          </a:prstGeom>
          <a:ln>
            <a:noFill/>
          </a:ln>
          <a:effectLst>
            <a:outerShdw blurRad="292100" dist="139700" dir="2700000" algn="tl" rotWithShape="0">
              <a:srgbClr val="333333">
                <a:alpha val="65000"/>
              </a:srgbClr>
            </a:outerShdw>
          </a:effectLst>
        </p:spPr>
      </p:pic>
      <p:pic>
        <p:nvPicPr>
          <p:cNvPr id="19" name="Picture 2"/>
          <p:cNvPicPr>
            <a:picLocks noChangeAspect="1" noChangeArrowheads="1"/>
          </p:cNvPicPr>
          <p:nvPr/>
        </p:nvPicPr>
        <p:blipFill>
          <a:blip r:embed="rId4" cstate="print"/>
          <a:srcRect t="6867" r="34552" b="25888"/>
          <a:stretch>
            <a:fillRect/>
          </a:stretch>
        </p:blipFill>
        <p:spPr bwMode="auto">
          <a:xfrm>
            <a:off x="5201987" y="2722419"/>
            <a:ext cx="3931990" cy="2524991"/>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5917405" y="989216"/>
            <a:ext cx="666750" cy="369888"/>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none">
            <a:spAutoFit/>
          </a:bodyPr>
          <a:lstStyle/>
          <a:p>
            <a:pPr fontAlgn="auto">
              <a:spcBef>
                <a:spcPts val="0"/>
              </a:spcBef>
              <a:spcAft>
                <a:spcPts val="0"/>
              </a:spcAft>
              <a:buFontTx/>
              <a:buNone/>
              <a:defRPr/>
            </a:pPr>
            <a:r>
              <a:rPr lang="en-US" sz="1800" dirty="0">
                <a:solidFill>
                  <a:prstClr val="black"/>
                </a:solidFill>
              </a:rPr>
              <a:t>Code</a:t>
            </a:r>
          </a:p>
        </p:txBody>
      </p:sp>
      <p:sp>
        <p:nvSpPr>
          <p:cNvPr id="7" name="TextBox 6"/>
          <p:cNvSpPr txBox="1"/>
          <p:nvPr/>
        </p:nvSpPr>
        <p:spPr>
          <a:xfrm>
            <a:off x="3048000" y="6381690"/>
            <a:ext cx="2895600" cy="461665"/>
          </a:xfrm>
          <a:prstGeom prst="rect">
            <a:avLst/>
          </a:prstGeom>
          <a:noFill/>
        </p:spPr>
        <p:txBody>
          <a:bodyPr wrap="square" rtlCol="0">
            <a:spAutoFit/>
          </a:bodyPr>
          <a:lstStyle/>
          <a:p>
            <a:pPr marL="225425" indent="-225425" algn="ctr" fontAlgn="auto">
              <a:spcBef>
                <a:spcPts val="0"/>
              </a:spcBef>
              <a:spcAft>
                <a:spcPts val="0"/>
              </a:spcAft>
              <a:buFontTx/>
              <a:buNone/>
            </a:pPr>
            <a:r>
              <a:rPr lang="en-US" sz="2400" b="1" dirty="0" smtClean="0">
                <a:solidFill>
                  <a:prstClr val="black"/>
                </a:solidFill>
                <a:latin typeface="Arial"/>
                <a:cs typeface="+mn-cs"/>
              </a:rPr>
              <a:t>Resource Index</a:t>
            </a:r>
            <a:endParaRPr lang="en-US" sz="2400" b="1" dirty="0">
              <a:solidFill>
                <a:prstClr val="black"/>
              </a:solidFill>
              <a:latin typeface="Arial"/>
              <a:cs typeface="+mn-cs"/>
            </a:endParaRPr>
          </a:p>
        </p:txBody>
      </p:sp>
      <p:sp>
        <p:nvSpPr>
          <p:cNvPr id="26" name="Left-Right Arrow 25"/>
          <p:cNvSpPr/>
          <p:nvPr/>
        </p:nvSpPr>
        <p:spPr>
          <a:xfrm rot="2993295">
            <a:off x="2398643" y="5891497"/>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8" name="Left-Right Arrow 27"/>
          <p:cNvSpPr/>
          <p:nvPr/>
        </p:nvSpPr>
        <p:spPr>
          <a:xfrm rot="5400000">
            <a:off x="4089944" y="4951831"/>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29" name="Left-Right Arrow 28"/>
          <p:cNvSpPr/>
          <p:nvPr/>
        </p:nvSpPr>
        <p:spPr>
          <a:xfrm rot="7048633">
            <a:off x="5626534" y="5837072"/>
            <a:ext cx="914400" cy="4572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FontTx/>
              <a:buNone/>
            </a:pPr>
            <a:endParaRPr lang="en-US" sz="1800">
              <a:solidFill>
                <a:prstClr val="white"/>
              </a:solidFill>
            </a:endParaRPr>
          </a:p>
        </p:txBody>
      </p:sp>
      <p:sp>
        <p:nvSpPr>
          <p:cNvPr id="14" name="Title 13"/>
          <p:cNvSpPr>
            <a:spLocks noGrp="1"/>
          </p:cNvSpPr>
          <p:nvPr>
            <p:ph type="title"/>
          </p:nvPr>
        </p:nvSpPr>
        <p:spPr/>
        <p:txBody>
          <a:bodyPr/>
          <a:lstStyle/>
          <a:p>
            <a:r>
              <a:rPr lang="en-US" dirty="0" smtClean="0"/>
              <a:t>Multiple ways to access</a:t>
            </a:r>
            <a:endParaRPr lang="en-US" dirty="0"/>
          </a:p>
        </p:txBody>
      </p:sp>
      <p:pic>
        <p:nvPicPr>
          <p:cNvPr id="18" name="Picture 17" descr="BioPortal Resource Search.png"/>
          <p:cNvPicPr>
            <a:picLocks noChangeAspect="1"/>
          </p:cNvPicPr>
          <p:nvPr/>
        </p:nvPicPr>
        <p:blipFill>
          <a:blip r:embed="rId5" cstate="print"/>
          <a:stretch>
            <a:fillRect/>
          </a:stretch>
        </p:blipFill>
        <p:spPr>
          <a:xfrm>
            <a:off x="0" y="2786058"/>
            <a:ext cx="4163022" cy="2461349"/>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869440" y="2824248"/>
            <a:ext cx="1278610"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a:spAutoFit/>
          </a:bodyPr>
          <a:lstStyle/>
          <a:p>
            <a:pPr fontAlgn="auto">
              <a:spcBef>
                <a:spcPts val="0"/>
              </a:spcBef>
              <a:spcAft>
                <a:spcPts val="0"/>
              </a:spcAft>
              <a:buFontTx/>
              <a:buNone/>
              <a:defRPr/>
            </a:pPr>
            <a:r>
              <a:rPr lang="en-US" sz="1800" dirty="0">
                <a:solidFill>
                  <a:prstClr val="black"/>
                </a:solidFill>
              </a:rPr>
              <a:t>Specific UI</a:t>
            </a:r>
          </a:p>
        </p:txBody>
      </p:sp>
      <p:sp>
        <p:nvSpPr>
          <p:cNvPr id="20" name="TextBox 19"/>
          <p:cNvSpPr txBox="1"/>
          <p:nvPr/>
        </p:nvSpPr>
        <p:spPr>
          <a:xfrm>
            <a:off x="7512441" y="2732810"/>
            <a:ext cx="1631559" cy="369332"/>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fontAlgn="auto">
              <a:spcBef>
                <a:spcPts val="0"/>
              </a:spcBef>
              <a:spcAft>
                <a:spcPts val="0"/>
              </a:spcAft>
              <a:buFontTx/>
              <a:buNone/>
            </a:pPr>
            <a:r>
              <a:rPr lang="en-US" sz="1800" dirty="0">
                <a:solidFill>
                  <a:prstClr val="black"/>
                </a:solidFill>
              </a:rPr>
              <a:t>Resource Tab</a:t>
            </a:r>
          </a:p>
        </p:txBody>
      </p:sp>
      <p:sp>
        <p:nvSpPr>
          <p:cNvPr id="22" name="Content Placeholder 2"/>
          <p:cNvSpPr txBox="1">
            <a:spLocks/>
          </p:cNvSpPr>
          <p:nvPr/>
        </p:nvSpPr>
        <p:spPr>
          <a:xfrm>
            <a:off x="13666" y="1340980"/>
            <a:ext cx="2989307" cy="934630"/>
          </a:xfrm>
          <a:prstGeom prst="rect">
            <a:avLst/>
          </a:prstGeom>
          <a:ln>
            <a:solidFill>
              <a:schemeClr val="tx1"/>
            </a:solidFill>
            <a:prstDash val="sysDot"/>
          </a:ln>
        </p:spPr>
        <p:txBody>
          <a:bodyPr>
            <a:normAutofit fontScale="92500"/>
          </a:bodyPr>
          <a:lstStyle/>
          <a:p>
            <a:pPr marL="114300" indent="-114300" fontAlgn="auto">
              <a:spcAft>
                <a:spcPts val="0"/>
              </a:spcAft>
              <a:buFont typeface="Arial" pitchFamily="34" charset="0"/>
              <a:buChar char="•"/>
              <a:defRPr/>
            </a:pPr>
            <a:r>
              <a:rPr lang="en-US" sz="1400" dirty="0">
                <a:solidFill>
                  <a:prstClr val="black"/>
                </a:solidFill>
                <a:latin typeface="Arial"/>
                <a:cs typeface="+mn-cs"/>
              </a:rPr>
              <a:t>Resources annotated = </a:t>
            </a:r>
            <a:r>
              <a:rPr lang="en-US" sz="1400" dirty="0" smtClean="0">
                <a:solidFill>
                  <a:prstClr val="black"/>
                </a:solidFill>
                <a:latin typeface="Arial"/>
                <a:cs typeface="+mn-cs"/>
              </a:rPr>
              <a:t>22</a:t>
            </a:r>
            <a:endParaRPr lang="en-US" sz="1400" dirty="0">
              <a:solidFill>
                <a:prstClr val="black"/>
              </a:solidFill>
              <a:latin typeface="Arial"/>
              <a:cs typeface="+mn-cs"/>
            </a:endParaRPr>
          </a:p>
          <a:p>
            <a:pPr marL="114300" indent="-114300" fontAlgn="auto">
              <a:spcAft>
                <a:spcPts val="0"/>
              </a:spcAft>
              <a:buFont typeface="Arial" pitchFamily="34" charset="0"/>
              <a:buChar char="•"/>
              <a:defRPr/>
            </a:pPr>
            <a:r>
              <a:rPr lang="en-US" sz="1400" dirty="0">
                <a:solidFill>
                  <a:prstClr val="black"/>
                </a:solidFill>
                <a:latin typeface="Arial"/>
                <a:cs typeface="+mn-cs"/>
              </a:rPr>
              <a:t>Total records = </a:t>
            </a:r>
            <a:r>
              <a:rPr lang="en-US" sz="1400" dirty="0" smtClean="0">
                <a:solidFill>
                  <a:prstClr val="black"/>
                </a:solidFill>
                <a:latin typeface="Arial"/>
              </a:rPr>
              <a:t>3.5</a:t>
            </a:r>
            <a:r>
              <a:rPr lang="en-US" sz="1400" dirty="0" smtClean="0">
                <a:solidFill>
                  <a:prstClr val="black"/>
                </a:solidFill>
                <a:latin typeface="Arial"/>
                <a:cs typeface="+mn-cs"/>
              </a:rPr>
              <a:t> </a:t>
            </a:r>
            <a:r>
              <a:rPr lang="en-US" sz="1400" dirty="0">
                <a:solidFill>
                  <a:prstClr val="black"/>
                </a:solidFill>
                <a:latin typeface="Arial"/>
                <a:cs typeface="+mn-cs"/>
              </a:rPr>
              <a:t>million</a:t>
            </a:r>
          </a:p>
          <a:p>
            <a:pPr marL="114300" indent="-114300" fontAlgn="auto">
              <a:spcAft>
                <a:spcPts val="0"/>
              </a:spcAft>
              <a:buFont typeface="Arial" pitchFamily="34" charset="0"/>
              <a:buChar char="•"/>
              <a:defRPr/>
            </a:pPr>
            <a:r>
              <a:rPr lang="en-US" sz="1400" dirty="0">
                <a:solidFill>
                  <a:prstClr val="black"/>
                </a:solidFill>
                <a:latin typeface="Arial"/>
                <a:cs typeface="+mn-cs"/>
              </a:rPr>
              <a:t>Direct annotations = </a:t>
            </a:r>
            <a:r>
              <a:rPr lang="en-US" sz="1400" dirty="0" smtClean="0">
                <a:solidFill>
                  <a:prstClr val="black"/>
                </a:solidFill>
                <a:latin typeface="Arial"/>
              </a:rPr>
              <a:t>…</a:t>
            </a:r>
            <a:r>
              <a:rPr lang="en-US" sz="1400" dirty="0" smtClean="0">
                <a:solidFill>
                  <a:prstClr val="black"/>
                </a:solidFill>
                <a:latin typeface="Arial"/>
                <a:cs typeface="+mn-cs"/>
              </a:rPr>
              <a:t> </a:t>
            </a:r>
            <a:r>
              <a:rPr lang="en-US" sz="1400" dirty="0">
                <a:solidFill>
                  <a:prstClr val="black"/>
                </a:solidFill>
                <a:latin typeface="Arial"/>
                <a:cs typeface="+mn-cs"/>
              </a:rPr>
              <a:t>million</a:t>
            </a:r>
          </a:p>
          <a:p>
            <a:pPr marL="114300" indent="-114300" fontAlgn="auto">
              <a:spcAft>
                <a:spcPts val="0"/>
              </a:spcAft>
              <a:buFont typeface="Arial" pitchFamily="34" charset="0"/>
              <a:buChar char="•"/>
              <a:defRPr/>
            </a:pPr>
            <a:r>
              <a:rPr lang="en-US" sz="1400" dirty="0">
                <a:solidFill>
                  <a:prstClr val="black"/>
                </a:solidFill>
                <a:latin typeface="Arial"/>
                <a:cs typeface="+mn-cs"/>
              </a:rPr>
              <a:t>After transitive closure = </a:t>
            </a:r>
            <a:r>
              <a:rPr lang="en-US" sz="1400" dirty="0" smtClean="0">
                <a:solidFill>
                  <a:prstClr val="black"/>
                </a:solidFill>
                <a:latin typeface="Arial"/>
                <a:cs typeface="+mn-cs"/>
              </a:rPr>
              <a:t>16.4 </a:t>
            </a:r>
            <a:r>
              <a:rPr lang="en-US" sz="1400" dirty="0">
                <a:solidFill>
                  <a:prstClr val="black"/>
                </a:solidFill>
                <a:latin typeface="Arial"/>
                <a:cs typeface="+mn-cs"/>
              </a:rPr>
              <a:t>Billion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8" grpId="0" animBg="1"/>
      <p:bldP spid="29" grpId="0" animBg="1"/>
      <p:bldP spid="16" grpId="0" animBg="1"/>
      <p:bldP spid="20"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F1352CD-DCFC-48ED-A40A-857E653354C4}" type="slidenum">
              <a:rPr lang="en-US" smtClean="0"/>
              <a:pPr>
                <a:defRPr/>
              </a:pPr>
              <a:t>32</a:t>
            </a:fld>
            <a:endParaRPr lang="en-US" dirty="0"/>
          </a:p>
        </p:txBody>
      </p:sp>
      <p:sp>
        <p:nvSpPr>
          <p:cNvPr id="5" name="Content Placeholder 3"/>
          <p:cNvSpPr txBox="1">
            <a:spLocks/>
          </p:cNvSpPr>
          <p:nvPr/>
        </p:nvSpPr>
        <p:spPr>
          <a:xfrm>
            <a:off x="321021" y="1043499"/>
            <a:ext cx="5401160" cy="2854325"/>
          </a:xfrm>
          <a:prstGeom prst="rect">
            <a:avLst/>
          </a:prstGeom>
        </p:spPr>
        <p:style>
          <a:lnRef idx="1">
            <a:schemeClr val="dk1"/>
          </a:lnRef>
          <a:fillRef idx="3">
            <a:schemeClr val="dk1"/>
          </a:fillRef>
          <a:effectRef idx="2">
            <a:schemeClr val="dk1"/>
          </a:effectRef>
          <a:fontRef idx="minor">
            <a:schemeClr val="lt1"/>
          </a:fontRef>
        </p:style>
        <p:txBody>
          <a:bodyPr/>
          <a:lstStyle/>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n-ea"/>
                <a:cs typeface="+mn-cs"/>
              </a:rPr>
              <a:t>Credits</a:t>
            </a:r>
          </a:p>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400" b="0" i="0" u="none" strike="noStrike" kern="0" cap="none" spc="0" normalizeH="0" baseline="0" noProof="0" dirty="0" smtClean="0">
                <a:ln>
                  <a:noFill/>
                </a:ln>
                <a:solidFill>
                  <a:schemeClr val="bg1"/>
                </a:solidFill>
                <a:effectLst/>
                <a:uLnTx/>
                <a:uFillTx/>
                <a:latin typeface="Calibri" pitchFamily="34" charset="0"/>
                <a:ea typeface="+mn-ea"/>
                <a:cs typeface="+mn-cs"/>
              </a:rPr>
              <a:t>Mark Musen, PI</a:t>
            </a:r>
          </a:p>
          <a:p>
            <a:pPr fontAlgn="base">
              <a:spcBef>
                <a:spcPct val="20000"/>
              </a:spcBef>
              <a:spcAft>
                <a:spcPct val="0"/>
              </a:spcAft>
            </a:pPr>
            <a:r>
              <a:rPr kumimoji="0" lang="en-US" sz="2400" b="0" i="0" u="none" strike="noStrike" kern="0" cap="none" spc="0" normalizeH="0" baseline="0" noProof="0" dirty="0" smtClean="0">
                <a:ln>
                  <a:noFill/>
                </a:ln>
                <a:solidFill>
                  <a:schemeClr val="bg1"/>
                </a:solidFill>
                <a:effectLst/>
                <a:uLnTx/>
                <a:uFillTx/>
                <a:latin typeface="Calibri" pitchFamily="34" charset="0"/>
                <a:ea typeface="+mn-ea"/>
                <a:cs typeface="+mn-cs"/>
              </a:rPr>
              <a:t>The team </a:t>
            </a:r>
            <a:r>
              <a:rPr lang="en-US" sz="2400" kern="0" dirty="0" smtClean="0">
                <a:solidFill>
                  <a:schemeClr val="bg1"/>
                </a:solidFill>
                <a:latin typeface="Calibri" pitchFamily="34" charset="0"/>
              </a:rPr>
              <a:t>@ </a:t>
            </a:r>
            <a:r>
              <a:rPr lang="en-US" sz="2800" kern="0" dirty="0" smtClean="0">
                <a:solidFill>
                  <a:schemeClr val="bg1"/>
                </a:solidFill>
                <a:latin typeface="Calibri" pitchFamily="34" charset="0"/>
              </a:rPr>
              <a:t>www.bioontology.org/project-team</a:t>
            </a:r>
            <a:endParaRPr kumimoji="0" lang="en-US" sz="2400" b="0" i="0" u="none" strike="noStrike" kern="0" cap="none" spc="0" normalizeH="0" baseline="0" noProof="0" dirty="0" smtClean="0">
              <a:ln>
                <a:noFill/>
              </a:ln>
              <a:solidFill>
                <a:schemeClr val="bg1"/>
              </a:solidFill>
              <a:effectLst/>
              <a:uLnTx/>
              <a:uFillTx/>
              <a:latin typeface="Calibri" pitchFamily="34" charset="0"/>
              <a:ea typeface="+mn-ea"/>
              <a:cs typeface="+mn-cs"/>
            </a:endParaRPr>
          </a:p>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US" sz="2800" b="0" i="0" u="none" strike="noStrike" kern="0" cap="none" spc="0" normalizeH="0" baseline="0" noProof="0" dirty="0" smtClean="0">
              <a:ln>
                <a:noFill/>
              </a:ln>
              <a:solidFill>
                <a:schemeClr val="bg1"/>
              </a:solidFill>
              <a:effectLst/>
              <a:uLnTx/>
              <a:uFillTx/>
              <a:latin typeface="Calibri" pitchFamily="34" charset="0"/>
              <a:ea typeface="+mn-ea"/>
              <a:cs typeface="+mn-cs"/>
            </a:endParaRPr>
          </a:p>
          <a:p>
            <a:pPr marR="0" lvl="0" algn="l" defTabSz="914400" rtl="0" eaLnBrk="1" fontAlgn="base" latinLnBrk="0" hangingPunct="1">
              <a:lnSpc>
                <a:spcPct val="100000"/>
              </a:lnSpc>
              <a:spcBef>
                <a:spcPct val="20000"/>
              </a:spcBef>
              <a:spcAft>
                <a:spcPct val="0"/>
              </a:spcAft>
              <a:buClrTx/>
              <a:buSzTx/>
              <a:buFont typeface="Arial" pitchFamily="34" charset="0"/>
              <a:buNone/>
              <a:tabLst/>
              <a:defRPr/>
            </a:pPr>
            <a:r>
              <a:rPr kumimoji="0" lang="en-US" sz="2800" b="0" i="0" u="none" strike="noStrike" kern="0" cap="none" spc="0" normalizeH="0" baseline="0" noProof="0" dirty="0" smtClean="0">
                <a:ln>
                  <a:noFill/>
                </a:ln>
                <a:solidFill>
                  <a:schemeClr val="bg1"/>
                </a:solidFill>
                <a:effectLst/>
                <a:uLnTx/>
                <a:uFillTx/>
                <a:latin typeface="Calibri" pitchFamily="34" charset="0"/>
                <a:ea typeface="+mn-ea"/>
                <a:cs typeface="+mn-cs"/>
              </a:rPr>
              <a:t>NIH Roadmap grant U54 </a:t>
            </a:r>
            <a:r>
              <a:rPr kumimoji="0" lang="en-GB" sz="2800" b="0" i="0" u="none" strike="noStrike" kern="0" cap="none" spc="0" normalizeH="0" baseline="0" noProof="0" dirty="0" smtClean="0">
                <a:ln>
                  <a:noFill/>
                </a:ln>
                <a:solidFill>
                  <a:schemeClr val="bg1"/>
                </a:solidFill>
                <a:effectLst/>
                <a:uLnTx/>
                <a:uFillTx/>
                <a:latin typeface="Calibri" pitchFamily="34" charset="0"/>
                <a:ea typeface="+mn-ea"/>
                <a:cs typeface="+mn-cs"/>
              </a:rPr>
              <a:t>HG004028</a:t>
            </a:r>
            <a:endParaRPr kumimoji="0" lang="en-US" sz="2800" b="0" i="0" u="none" strike="noStrike" kern="0" cap="none" spc="0" normalizeH="0" baseline="0" noProof="0" dirty="0" smtClean="0">
              <a:ln>
                <a:noFill/>
              </a:ln>
              <a:solidFill>
                <a:schemeClr val="bg1"/>
              </a:solidFill>
              <a:effectLst/>
              <a:uLnTx/>
              <a:uFillTx/>
              <a:latin typeface="Calibri" pitchFamily="34" charset="0"/>
              <a:ea typeface="+mn-ea"/>
              <a:cs typeface="+mn-cs"/>
            </a:endParaRPr>
          </a:p>
        </p:txBody>
      </p:sp>
      <p:pic>
        <p:nvPicPr>
          <p:cNvPr id="6" name="Picture 2" descr="NCBO-logo"/>
          <p:cNvPicPr>
            <a:picLocks noChangeAspect="1" noChangeArrowheads="1"/>
          </p:cNvPicPr>
          <p:nvPr/>
        </p:nvPicPr>
        <p:blipFill>
          <a:blip r:embed="rId2" cstate="print"/>
          <a:srcRect/>
          <a:stretch>
            <a:fillRect/>
          </a:stretch>
        </p:blipFill>
        <p:spPr bwMode="auto">
          <a:xfrm>
            <a:off x="289560" y="4053840"/>
            <a:ext cx="8610600" cy="25574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rot="16200000">
            <a:off x="-1219200" y="3133344"/>
            <a:ext cx="3572256" cy="54864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tabLst/>
            </a:pPr>
            <a:r>
              <a:rPr lang="en-US" sz="2400" dirty="0" smtClean="0">
                <a:solidFill>
                  <a:schemeClr val="bg1"/>
                </a:solidFill>
                <a:latin typeface="Calibri" pitchFamily="34" charset="0"/>
                <a:cs typeface="Arial" charset="0"/>
              </a:rPr>
              <a:t>http://rest.bioontology.org</a:t>
            </a:r>
            <a:endParaRPr kumimoji="0" lang="en-US" sz="2400" b="0" i="0" u="none" strike="noStrike" cap="none" normalizeH="0" baseline="0" dirty="0" smtClean="0">
              <a:ln>
                <a:noFill/>
              </a:ln>
              <a:solidFill>
                <a:schemeClr val="bg1"/>
              </a:solidFill>
              <a:effectLst/>
              <a:latin typeface="Calibri" pitchFamily="34" charset="0"/>
              <a:cs typeface="Arial" charset="0"/>
            </a:endParaRPr>
          </a:p>
        </p:txBody>
      </p:sp>
      <p:sp>
        <p:nvSpPr>
          <p:cNvPr id="4" name="Rounded Rectangle 3"/>
          <p:cNvSpPr/>
          <p:nvPr/>
        </p:nvSpPr>
        <p:spPr bwMode="auto">
          <a:xfrm>
            <a:off x="1633728" y="170688"/>
            <a:ext cx="1267968" cy="755904"/>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cs typeface="Arial" charset="0"/>
              </a:rPr>
              <a:t>Ontology Services</a:t>
            </a:r>
          </a:p>
        </p:txBody>
      </p:sp>
      <p:sp>
        <p:nvSpPr>
          <p:cNvPr id="5" name="Rounded Rectangle 4"/>
          <p:cNvSpPr/>
          <p:nvPr/>
        </p:nvSpPr>
        <p:spPr bwMode="auto">
          <a:xfrm>
            <a:off x="3889248" y="134112"/>
            <a:ext cx="2011680" cy="1328928"/>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Download</a:t>
            </a:r>
          </a:p>
          <a:p>
            <a:pPr marL="342900" marR="0" indent="-342900" algn="l" defTabSz="914400" rtl="0" eaLnBrk="1" fontAlgn="base" latinLnBrk="0" hangingPunct="1">
              <a:lnSpc>
                <a:spcPct val="100000"/>
              </a:lnSpc>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Calibri" pitchFamily="34" charset="0"/>
                <a:cs typeface="Arial" charset="0"/>
              </a:rPr>
              <a:t>Traverse</a:t>
            </a:r>
          </a:p>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Search</a:t>
            </a:r>
          </a:p>
          <a:p>
            <a:pPr marL="342900" marR="0" indent="-342900" algn="l" defTabSz="914400" rtl="0" eaLnBrk="1" fontAlgn="base" latinLnBrk="0" hangingPunct="1">
              <a:lnSpc>
                <a:spcPct val="100000"/>
              </a:lnSpc>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Calibri" pitchFamily="34" charset="0"/>
                <a:cs typeface="Arial" charset="0"/>
              </a:rPr>
              <a:t>Comment</a:t>
            </a:r>
          </a:p>
        </p:txBody>
      </p:sp>
      <p:sp>
        <p:nvSpPr>
          <p:cNvPr id="6" name="Rounded Rectangle 5"/>
          <p:cNvSpPr/>
          <p:nvPr/>
        </p:nvSpPr>
        <p:spPr bwMode="auto">
          <a:xfrm>
            <a:off x="1615440" y="3358896"/>
            <a:ext cx="1225296" cy="43281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cs typeface="Arial" charset="0"/>
              </a:rPr>
              <a:t>Widgets</a:t>
            </a:r>
          </a:p>
        </p:txBody>
      </p:sp>
      <p:sp>
        <p:nvSpPr>
          <p:cNvPr id="7" name="Rounded Rectangle 6"/>
          <p:cNvSpPr/>
          <p:nvPr/>
        </p:nvSpPr>
        <p:spPr bwMode="auto">
          <a:xfrm>
            <a:off x="3834384" y="3054096"/>
            <a:ext cx="2054352" cy="1042416"/>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Tree-view</a:t>
            </a:r>
          </a:p>
          <a:p>
            <a:pPr marL="342900" marR="0" indent="-342900" algn="l" defTabSz="914400" rtl="0" eaLnBrk="1" fontAlgn="base" latinLnBrk="0" hangingPunct="1">
              <a:lnSpc>
                <a:spcPct val="100000"/>
              </a:lnSpc>
              <a:spcAft>
                <a:spcPct val="0"/>
              </a:spcAft>
              <a:buClrTx/>
              <a:buSzTx/>
              <a:buFont typeface="Arial" pitchFamily="34" charset="0"/>
              <a:buChar char="•"/>
              <a:tabLst/>
            </a:pPr>
            <a:r>
              <a:rPr kumimoji="0" lang="en-US" b="0" i="0" u="none" strike="noStrike" cap="none" normalizeH="0" baseline="0" dirty="0" smtClean="0">
                <a:ln>
                  <a:noFill/>
                </a:ln>
                <a:solidFill>
                  <a:schemeClr val="tx1"/>
                </a:solidFill>
                <a:effectLst/>
                <a:latin typeface="Calibri" pitchFamily="34" charset="0"/>
                <a:cs typeface="Arial" charset="0"/>
              </a:rPr>
              <a:t>Auto-complete</a:t>
            </a:r>
          </a:p>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Graph-view</a:t>
            </a:r>
            <a:endParaRPr kumimoji="0" lang="en-US" b="0" i="0" u="none" strike="noStrike" cap="none" normalizeH="0" baseline="0" dirty="0" smtClean="0">
              <a:ln>
                <a:noFill/>
              </a:ln>
              <a:solidFill>
                <a:schemeClr val="tx1"/>
              </a:solidFill>
              <a:effectLst/>
              <a:latin typeface="Calibri" pitchFamily="34" charset="0"/>
              <a:cs typeface="Arial" charset="0"/>
            </a:endParaRPr>
          </a:p>
        </p:txBody>
      </p:sp>
      <p:sp>
        <p:nvSpPr>
          <p:cNvPr id="9" name="Rounded Rectangle 8"/>
          <p:cNvSpPr/>
          <p:nvPr/>
        </p:nvSpPr>
        <p:spPr bwMode="auto">
          <a:xfrm>
            <a:off x="1615440" y="4358640"/>
            <a:ext cx="1432560" cy="7010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cs typeface="Arial" charset="0"/>
              </a:rPr>
              <a:t>Annotation Services</a:t>
            </a:r>
          </a:p>
        </p:txBody>
      </p:sp>
      <p:sp>
        <p:nvSpPr>
          <p:cNvPr id="10" name="Rounded Rectangle 9"/>
          <p:cNvSpPr/>
          <p:nvPr/>
        </p:nvSpPr>
        <p:spPr bwMode="auto">
          <a:xfrm>
            <a:off x="1609344" y="5157216"/>
            <a:ext cx="1450848" cy="7071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cs typeface="Arial" charset="0"/>
              </a:rPr>
              <a:t>Data Services</a:t>
            </a:r>
          </a:p>
        </p:txBody>
      </p:sp>
      <p:sp>
        <p:nvSpPr>
          <p:cNvPr id="11" name="Rounded Rectangle 10"/>
          <p:cNvSpPr/>
          <p:nvPr/>
        </p:nvSpPr>
        <p:spPr bwMode="auto">
          <a:xfrm>
            <a:off x="1627632" y="1883664"/>
            <a:ext cx="1213104" cy="73761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R="0" algn="l"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cs typeface="Arial" charset="0"/>
              </a:rPr>
              <a:t>Mapping Services</a:t>
            </a:r>
          </a:p>
        </p:txBody>
      </p:sp>
      <p:sp>
        <p:nvSpPr>
          <p:cNvPr id="12" name="Rounded Rectangle 11"/>
          <p:cNvSpPr/>
          <p:nvPr/>
        </p:nvSpPr>
        <p:spPr bwMode="auto">
          <a:xfrm>
            <a:off x="3883152" y="1834896"/>
            <a:ext cx="1993392" cy="957072"/>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Create</a:t>
            </a:r>
          </a:p>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Download</a:t>
            </a:r>
            <a:endParaRPr kumimoji="0" lang="en-US" b="0" i="0" u="none" strike="noStrike" cap="none" normalizeH="0" baseline="0" dirty="0" smtClean="0">
              <a:ln>
                <a:noFill/>
              </a:ln>
              <a:solidFill>
                <a:schemeClr val="tx1"/>
              </a:solidFill>
              <a:effectLst/>
              <a:latin typeface="Calibri" pitchFamily="34" charset="0"/>
              <a:cs typeface="Arial" charset="0"/>
            </a:endParaRPr>
          </a:p>
          <a:p>
            <a:pPr marL="342900" marR="0" indent="-342900" algn="l" defTabSz="914400" rtl="0" eaLnBrk="1" fontAlgn="base" latinLnBrk="0" hangingPunct="1">
              <a:lnSpc>
                <a:spcPct val="100000"/>
              </a:lnSpc>
              <a:spcAft>
                <a:spcPct val="0"/>
              </a:spcAft>
              <a:buClrTx/>
              <a:buSzTx/>
              <a:buFont typeface="Arial" pitchFamily="34" charset="0"/>
              <a:buChar char="•"/>
              <a:tabLst/>
            </a:pPr>
            <a:r>
              <a:rPr lang="en-US" dirty="0" smtClean="0">
                <a:solidFill>
                  <a:schemeClr val="tx1"/>
                </a:solidFill>
                <a:latin typeface="Calibri" pitchFamily="34" charset="0"/>
                <a:cs typeface="Arial" charset="0"/>
              </a:rPr>
              <a:t>Upload</a:t>
            </a:r>
          </a:p>
        </p:txBody>
      </p:sp>
      <p:sp>
        <p:nvSpPr>
          <p:cNvPr id="13" name="Rounded Rectangle 12"/>
          <p:cNvSpPr/>
          <p:nvPr/>
        </p:nvSpPr>
        <p:spPr bwMode="auto">
          <a:xfrm>
            <a:off x="1633728" y="1024128"/>
            <a:ext cx="1255776" cy="438912"/>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tabLst/>
            </a:pPr>
            <a:r>
              <a:rPr kumimoji="0" lang="en-US" sz="2000" b="0" i="0" u="none" strike="noStrike" cap="none" normalizeH="0" baseline="0" dirty="0" smtClean="0">
                <a:ln>
                  <a:noFill/>
                </a:ln>
                <a:solidFill>
                  <a:schemeClr val="tx1"/>
                </a:solidFill>
                <a:effectLst/>
                <a:latin typeface="Calibri" pitchFamily="34" charset="0"/>
                <a:cs typeface="Arial" charset="0"/>
              </a:rPr>
              <a:t>Views</a:t>
            </a:r>
          </a:p>
        </p:txBody>
      </p:sp>
      <p:sp>
        <p:nvSpPr>
          <p:cNvPr id="14" name="Rounded Rectangle 13"/>
          <p:cNvSpPr/>
          <p:nvPr/>
        </p:nvSpPr>
        <p:spPr bwMode="auto">
          <a:xfrm>
            <a:off x="3913632" y="4364736"/>
            <a:ext cx="1975104" cy="621792"/>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Aft>
                <a:spcPct val="0"/>
              </a:spcAft>
              <a:buClrTx/>
              <a:buSzTx/>
              <a:tabLst/>
            </a:pPr>
            <a:r>
              <a:rPr lang="en-US" dirty="0" smtClean="0">
                <a:solidFill>
                  <a:schemeClr val="tx1"/>
                </a:solidFill>
                <a:latin typeface="Calibri" pitchFamily="34" charset="0"/>
                <a:cs typeface="Arial" charset="0"/>
              </a:rPr>
              <a:t>Concept recognition</a:t>
            </a:r>
            <a:endParaRPr kumimoji="0" lang="en-US" b="0" i="0" u="none" strike="noStrike" cap="none" normalizeH="0" baseline="0" dirty="0" smtClean="0">
              <a:ln>
                <a:noFill/>
              </a:ln>
              <a:solidFill>
                <a:schemeClr val="tx1"/>
              </a:solidFill>
              <a:effectLst/>
              <a:latin typeface="Calibri" pitchFamily="34" charset="0"/>
              <a:cs typeface="Arial" charset="0"/>
            </a:endParaRPr>
          </a:p>
        </p:txBody>
      </p:sp>
      <p:sp>
        <p:nvSpPr>
          <p:cNvPr id="15" name="Rounded Rectangle 14"/>
          <p:cNvSpPr/>
          <p:nvPr/>
        </p:nvSpPr>
        <p:spPr bwMode="auto">
          <a:xfrm>
            <a:off x="3883152" y="5126736"/>
            <a:ext cx="2029968" cy="859536"/>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R="0" algn="l" defTabSz="914400" rtl="0" eaLnBrk="1" fontAlgn="base" latinLnBrk="0" hangingPunct="1">
              <a:lnSpc>
                <a:spcPct val="100000"/>
              </a:lnSpc>
              <a:spcAft>
                <a:spcPct val="0"/>
              </a:spcAft>
              <a:buClrTx/>
              <a:buSzTx/>
              <a:tabLst/>
            </a:pPr>
            <a:r>
              <a:rPr lang="en-US" sz="1600" dirty="0" smtClean="0">
                <a:solidFill>
                  <a:schemeClr val="tx1"/>
                </a:solidFill>
                <a:latin typeface="Calibri" pitchFamily="34" charset="0"/>
                <a:cs typeface="Arial" charset="0"/>
              </a:rPr>
              <a:t>Fetch “data” annotated with a  given concept</a:t>
            </a:r>
            <a:endParaRPr kumimoji="0" lang="en-US" sz="1600" b="0" i="0" u="none" strike="noStrike" cap="none" normalizeH="0" baseline="0" dirty="0" smtClean="0">
              <a:ln>
                <a:noFill/>
              </a:ln>
              <a:solidFill>
                <a:schemeClr val="tx1"/>
              </a:solidFill>
              <a:effectLst/>
              <a:latin typeface="Calibri" pitchFamily="34" charset="0"/>
              <a:cs typeface="Arial" charset="0"/>
            </a:endParaRPr>
          </a:p>
        </p:txBody>
      </p:sp>
      <p:sp>
        <p:nvSpPr>
          <p:cNvPr id="16" name="Rectangle 15"/>
          <p:cNvSpPr/>
          <p:nvPr/>
        </p:nvSpPr>
        <p:spPr bwMode="auto">
          <a:xfrm>
            <a:off x="1536192" y="73152"/>
            <a:ext cx="4425696" cy="1487424"/>
          </a:xfrm>
          <a:prstGeom prst="rect">
            <a:avLst/>
          </a:prstGeom>
          <a:noFill/>
          <a:ln w="12700">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17" name="Rectangle 16"/>
          <p:cNvSpPr/>
          <p:nvPr/>
        </p:nvSpPr>
        <p:spPr bwMode="auto">
          <a:xfrm>
            <a:off x="1517904" y="1755648"/>
            <a:ext cx="4425696" cy="1121664"/>
          </a:xfrm>
          <a:prstGeom prst="rect">
            <a:avLst/>
          </a:prstGeom>
          <a:noFill/>
          <a:ln w="12700">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18" name="Rectangle 17"/>
          <p:cNvSpPr/>
          <p:nvPr/>
        </p:nvSpPr>
        <p:spPr bwMode="auto">
          <a:xfrm>
            <a:off x="1530096" y="4303776"/>
            <a:ext cx="4425696" cy="1767840"/>
          </a:xfrm>
          <a:prstGeom prst="rect">
            <a:avLst/>
          </a:prstGeom>
          <a:noFill/>
          <a:ln w="12700">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19" name="Rectangle 18"/>
          <p:cNvSpPr/>
          <p:nvPr/>
        </p:nvSpPr>
        <p:spPr bwMode="auto">
          <a:xfrm>
            <a:off x="1536192" y="3017520"/>
            <a:ext cx="4425696" cy="1121664"/>
          </a:xfrm>
          <a:prstGeom prst="rect">
            <a:avLst/>
          </a:prstGeom>
          <a:noFill/>
          <a:ln w="12700">
            <a:prstDash val="sysDash"/>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20" name="Rounded Rectangle 19"/>
          <p:cNvSpPr/>
          <p:nvPr/>
        </p:nvSpPr>
        <p:spPr bwMode="auto">
          <a:xfrm>
            <a:off x="1499616" y="6211824"/>
            <a:ext cx="4462272" cy="548640"/>
          </a:xfrm>
          <a:prstGeom prst="roundRect">
            <a:avLst/>
          </a:prstGeom>
          <a:ln>
            <a:headEnd type="none" w="med" len="med"/>
            <a:tailEnd type="none" w="med" len="med"/>
          </a:ln>
        </p:spPr>
        <p:style>
          <a:lnRef idx="1">
            <a:schemeClr val="dk1"/>
          </a:lnRef>
          <a:fillRef idx="3">
            <a:schemeClr val="dk1"/>
          </a:fillRef>
          <a:effectRef idx="2">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tabLst/>
            </a:pPr>
            <a:r>
              <a:rPr lang="en-US" sz="2400" dirty="0" smtClean="0">
                <a:solidFill>
                  <a:schemeClr val="bg1"/>
                </a:solidFill>
                <a:latin typeface="Calibri" pitchFamily="34" charset="0"/>
                <a:cs typeface="Arial" charset="0"/>
              </a:rPr>
              <a:t>http://bioportal.bioontology.org</a:t>
            </a:r>
            <a:endParaRPr kumimoji="0" lang="en-US" sz="2400" b="0" i="0" u="none" strike="noStrike" cap="none" normalizeH="0" baseline="0" dirty="0" smtClean="0">
              <a:ln>
                <a:noFill/>
              </a:ln>
              <a:solidFill>
                <a:schemeClr val="bg1"/>
              </a:solidFill>
              <a:effectLst/>
              <a:latin typeface="Calibri" pitchFamily="34" charset="0"/>
              <a:cs typeface="Arial" charset="0"/>
            </a:endParaRPr>
          </a:p>
        </p:txBody>
      </p:sp>
      <p:sp>
        <p:nvSpPr>
          <p:cNvPr id="1025" name="Rectangle 1"/>
          <p:cNvSpPr>
            <a:spLocks noChangeArrowheads="1"/>
          </p:cNvSpPr>
          <p:nvPr/>
        </p:nvSpPr>
        <p:spPr bwMode="auto">
          <a:xfrm>
            <a:off x="6291072" y="340886"/>
            <a:ext cx="2511552" cy="830997"/>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BoldMT"/>
              </a:rPr>
              <a:t>Aim 1: Integrate NCBO</a:t>
            </a:r>
            <a:r>
              <a:rPr kumimoji="0" lang="en-US" sz="1600" i="0" u="none" strike="noStrike" cap="none" normalizeH="0" dirty="0" smtClean="0">
                <a:ln>
                  <a:noFill/>
                </a:ln>
                <a:solidFill>
                  <a:schemeClr val="tx1"/>
                </a:solidFill>
                <a:effectLst/>
                <a:latin typeface="Arial" pitchFamily="34" charset="0"/>
                <a:ea typeface="Times New Roman" pitchFamily="18" charset="0"/>
                <a:cs typeface="Arial-BoldMT"/>
              </a:rPr>
              <a:t> </a:t>
            </a:r>
            <a:r>
              <a:rPr kumimoji="0" lang="en-US" sz="1600" i="0" u="none" strike="noStrike" cap="none" normalizeH="0" baseline="0" dirty="0" smtClean="0">
                <a:ln>
                  <a:noFill/>
                </a:ln>
                <a:solidFill>
                  <a:schemeClr val="tx1"/>
                </a:solidFill>
                <a:effectLst/>
                <a:latin typeface="Arial" pitchFamily="34" charset="0"/>
                <a:ea typeface="Times New Roman" pitchFamily="18" charset="0"/>
                <a:cs typeface="Arial-BoldMT"/>
              </a:rPr>
              <a:t>services to support the i2b2 ontology platform</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Rectangle 21"/>
          <p:cNvSpPr/>
          <p:nvPr/>
        </p:nvSpPr>
        <p:spPr>
          <a:xfrm>
            <a:off x="6303264" y="1723751"/>
            <a:ext cx="2511552"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dirty="0" smtClean="0"/>
              <a:t>Aim 2: Employ NCBO mappings to enable efficient query translation in cross-institutional tools</a:t>
            </a:r>
            <a:endParaRPr lang="en-US" sz="1600" dirty="0"/>
          </a:p>
        </p:txBody>
      </p:sp>
      <p:cxnSp>
        <p:nvCxnSpPr>
          <p:cNvPr id="24" name="Straight Arrow Connector 23"/>
          <p:cNvCxnSpPr>
            <a:stCxn id="3" idx="2"/>
            <a:endCxn id="16" idx="1"/>
          </p:cNvCxnSpPr>
          <p:nvPr/>
        </p:nvCxnSpPr>
        <p:spPr bwMode="auto">
          <a:xfrm flipV="1">
            <a:off x="841248" y="816864"/>
            <a:ext cx="694944" cy="259080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3" idx="2"/>
            <a:endCxn id="17" idx="1"/>
          </p:cNvCxnSpPr>
          <p:nvPr/>
        </p:nvCxnSpPr>
        <p:spPr bwMode="auto">
          <a:xfrm flipV="1">
            <a:off x="841248" y="2316480"/>
            <a:ext cx="676656" cy="109118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2" name="Straight Arrow Connector 31"/>
          <p:cNvCxnSpPr>
            <a:stCxn id="3" idx="2"/>
            <a:endCxn id="19" idx="1"/>
          </p:cNvCxnSpPr>
          <p:nvPr/>
        </p:nvCxnSpPr>
        <p:spPr bwMode="auto">
          <a:xfrm>
            <a:off x="841248" y="3407664"/>
            <a:ext cx="694944" cy="170688"/>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3" idx="2"/>
            <a:endCxn id="18" idx="1"/>
          </p:cNvCxnSpPr>
          <p:nvPr/>
        </p:nvCxnSpPr>
        <p:spPr bwMode="auto">
          <a:xfrm>
            <a:off x="841248" y="3407664"/>
            <a:ext cx="688848" cy="1780032"/>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37" name="Right Arrow 36"/>
          <p:cNvSpPr/>
          <p:nvPr/>
        </p:nvSpPr>
        <p:spPr bwMode="auto">
          <a:xfrm>
            <a:off x="3182112" y="658368"/>
            <a:ext cx="475488" cy="43891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38" name="Right Arrow 37"/>
          <p:cNvSpPr/>
          <p:nvPr/>
        </p:nvSpPr>
        <p:spPr bwMode="auto">
          <a:xfrm>
            <a:off x="3163824" y="2066544"/>
            <a:ext cx="475488" cy="43891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39" name="Right Arrow 38"/>
          <p:cNvSpPr/>
          <p:nvPr/>
        </p:nvSpPr>
        <p:spPr bwMode="auto">
          <a:xfrm>
            <a:off x="3163824" y="3371088"/>
            <a:ext cx="475488" cy="43891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40" name="Right Arrow 39"/>
          <p:cNvSpPr/>
          <p:nvPr/>
        </p:nvSpPr>
        <p:spPr bwMode="auto">
          <a:xfrm>
            <a:off x="3200400" y="4492752"/>
            <a:ext cx="475488" cy="43891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sp>
        <p:nvSpPr>
          <p:cNvPr id="41" name="Right Arrow 40"/>
          <p:cNvSpPr/>
          <p:nvPr/>
        </p:nvSpPr>
        <p:spPr bwMode="auto">
          <a:xfrm>
            <a:off x="3218688" y="5291328"/>
            <a:ext cx="475488" cy="438912"/>
          </a:xfrm>
          <a:prstGeom prst="rightArrow">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tabLst/>
            </a:pPr>
            <a:endParaRPr kumimoji="0" lang="en-US" sz="2400" b="0" i="0" u="none" strike="noStrike" cap="none" normalizeH="0" baseline="0" dirty="0" err="1" smtClean="0">
              <a:ln>
                <a:noFill/>
              </a:ln>
              <a:solidFill>
                <a:schemeClr val="bg1"/>
              </a:solidFill>
              <a:effectLst/>
              <a:latin typeface="Calibri" pitchFamily="34" charset="0"/>
              <a:cs typeface="Arial" charset="0"/>
            </a:endParaRPr>
          </a:p>
        </p:txBody>
      </p:sp>
      <p:pic>
        <p:nvPicPr>
          <p:cNvPr id="42" name="Picture 41"/>
          <p:cNvPicPr>
            <a:picLocks noChangeAspect="1"/>
          </p:cNvPicPr>
          <p:nvPr/>
        </p:nvPicPr>
        <p:blipFill>
          <a:blip r:embed="rId2" cstate="print"/>
          <a:stretch>
            <a:fillRect/>
          </a:stretch>
        </p:blipFill>
        <p:spPr>
          <a:xfrm>
            <a:off x="6265568" y="5108448"/>
            <a:ext cx="2646784" cy="162763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0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1025" grpId="0" animBg="1"/>
      <p:bldP spid="22" grpId="0" animBg="1"/>
      <p:bldP spid="37" grpId="0" animBg="1"/>
      <p:bldP spid="38" grpId="0" animBg="1"/>
      <p:bldP spid="39" grpId="0" animBg="1"/>
      <p:bldP spid="40"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1</a:t>
            </a:r>
            <a:endParaRPr lang="en-US" dirty="0"/>
          </a:p>
        </p:txBody>
      </p:sp>
      <p:sp>
        <p:nvSpPr>
          <p:cNvPr id="3" name="Content Placeholder 2"/>
          <p:cNvSpPr>
            <a:spLocks noGrp="1"/>
          </p:cNvSpPr>
          <p:nvPr>
            <p:ph idx="1"/>
          </p:nvPr>
        </p:nvSpPr>
        <p:spPr/>
        <p:txBody>
          <a:bodyPr>
            <a:normAutofit lnSpcReduction="10000"/>
          </a:bodyPr>
          <a:lstStyle/>
          <a:p>
            <a:r>
              <a:rPr lang="en-US" dirty="0" smtClean="0"/>
              <a:t>Preliminary results:</a:t>
            </a:r>
          </a:p>
          <a:p>
            <a:pPr lvl="1"/>
            <a:r>
              <a:rPr lang="en-US" dirty="0" smtClean="0"/>
              <a:t>Prototype code to export any ontology stored in BioPortal into the format used by i2b2’s ontology cell</a:t>
            </a:r>
          </a:p>
          <a:p>
            <a:r>
              <a:rPr lang="en-US" dirty="0" smtClean="0"/>
              <a:t>Future Work:</a:t>
            </a:r>
          </a:p>
          <a:p>
            <a:pPr lvl="1"/>
            <a:r>
              <a:rPr lang="en-US" dirty="0" smtClean="0"/>
              <a:t>Make the export code available as a service</a:t>
            </a:r>
          </a:p>
          <a:p>
            <a:pPr lvl="1"/>
            <a:r>
              <a:rPr lang="en-US" dirty="0" smtClean="0"/>
              <a:t>Embed the extraction code into the i2b2 Ontology Cell</a:t>
            </a:r>
            <a:r>
              <a:rPr lang="en-US" dirty="0"/>
              <a:t> </a:t>
            </a:r>
            <a:r>
              <a:rPr lang="en-US" dirty="0" smtClean="0"/>
              <a:t>to “pull” content</a:t>
            </a:r>
          </a:p>
          <a:p>
            <a:pPr lvl="1"/>
            <a:r>
              <a:rPr lang="en-US" dirty="0" smtClean="0"/>
              <a:t>Ensure we have the latest versions of ontologies used by i2b2 users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Aim 2</a:t>
            </a:r>
            <a:endParaRPr lang="en-US" dirty="0"/>
          </a:p>
        </p:txBody>
      </p:sp>
      <p:sp>
        <p:nvSpPr>
          <p:cNvPr id="3" name="Content Placeholder 2"/>
          <p:cNvSpPr>
            <a:spLocks noGrp="1"/>
          </p:cNvSpPr>
          <p:nvPr>
            <p:ph idx="1"/>
          </p:nvPr>
        </p:nvSpPr>
        <p:spPr>
          <a:xfrm>
            <a:off x="685800" y="1524000"/>
            <a:ext cx="7772400" cy="4742688"/>
          </a:xfrm>
        </p:spPr>
        <p:txBody>
          <a:bodyPr>
            <a:normAutofit fontScale="85000" lnSpcReduction="20000"/>
          </a:bodyPr>
          <a:lstStyle/>
          <a:p>
            <a:r>
              <a:rPr lang="en-US" dirty="0" smtClean="0"/>
              <a:t>Preliminary result:</a:t>
            </a:r>
          </a:p>
          <a:p>
            <a:pPr lvl="1"/>
            <a:r>
              <a:rPr lang="en-US" dirty="0" smtClean="0"/>
              <a:t>“on-paper” draft of using mappings for query translation</a:t>
            </a:r>
          </a:p>
          <a:p>
            <a:pPr lvl="1"/>
            <a:r>
              <a:rPr lang="en-US" dirty="0" smtClean="0"/>
              <a:t>Detailed discussions with the HOM and </a:t>
            </a:r>
            <a:r>
              <a:rPr lang="en-US" dirty="0" err="1" smtClean="0"/>
              <a:t>OpenMDR</a:t>
            </a:r>
            <a:r>
              <a:rPr lang="en-US" dirty="0" smtClean="0"/>
              <a:t> groups to define use-case and elicit requirements</a:t>
            </a:r>
          </a:p>
          <a:p>
            <a:r>
              <a:rPr lang="en-US" dirty="0" smtClean="0"/>
              <a:t>Future work:</a:t>
            </a:r>
          </a:p>
          <a:p>
            <a:pPr lvl="1"/>
            <a:r>
              <a:rPr lang="en-US" dirty="0" smtClean="0"/>
              <a:t>Use BioPortal as </a:t>
            </a:r>
            <a:r>
              <a:rPr lang="en-US" smtClean="0"/>
              <a:t>the </a:t>
            </a:r>
            <a:r>
              <a:rPr lang="en-US" smtClean="0"/>
              <a:t>shared repository </a:t>
            </a:r>
            <a:r>
              <a:rPr lang="en-US" dirty="0" smtClean="0"/>
              <a:t>for inter terminology mappings</a:t>
            </a:r>
          </a:p>
          <a:p>
            <a:pPr lvl="2"/>
            <a:r>
              <a:rPr lang="en-US" dirty="0" smtClean="0"/>
              <a:t>Tackle access, IP, performance, and institutional issues</a:t>
            </a:r>
          </a:p>
          <a:p>
            <a:pPr lvl="1"/>
            <a:r>
              <a:rPr lang="en-US" dirty="0" smtClean="0"/>
              <a:t>Key features</a:t>
            </a:r>
          </a:p>
          <a:p>
            <a:pPr lvl="2">
              <a:buFont typeface="Wingdings" pitchFamily="2" charset="2"/>
              <a:buChar char="ü"/>
            </a:pPr>
            <a:r>
              <a:rPr lang="en-US" dirty="0" smtClean="0"/>
              <a:t>Import outside mappings</a:t>
            </a:r>
          </a:p>
          <a:p>
            <a:pPr lvl="2">
              <a:buFont typeface="Wingdings" pitchFamily="2" charset="2"/>
              <a:buChar char="ü"/>
            </a:pPr>
            <a:r>
              <a:rPr lang="en-US" dirty="0" smtClean="0"/>
              <a:t>Update mappings when versions change</a:t>
            </a:r>
          </a:p>
          <a:p>
            <a:pPr lvl="2">
              <a:buFont typeface="Wingdings" pitchFamily="2" charset="2"/>
              <a:buChar char="ü"/>
            </a:pPr>
            <a:r>
              <a:rPr lang="en-US" dirty="0" smtClean="0"/>
              <a:t>Mechanism to curate mappings</a:t>
            </a:r>
          </a:p>
          <a:p>
            <a:pPr lvl="2"/>
            <a:r>
              <a:rPr lang="en-US" dirty="0" smtClean="0"/>
              <a:t>Support proprietary curation and content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2536" y="2877312"/>
            <a:ext cx="7772400" cy="990600"/>
          </a:xfrm>
        </p:spPr>
        <p:txBody>
          <a:bodyPr/>
          <a:lstStyle/>
          <a:p>
            <a:pPr algn="ctr"/>
            <a:r>
              <a:rPr lang="en-US" dirty="0" smtClean="0"/>
              <a:t>Detailed slides – if needed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Ontology services</a:t>
            </a:r>
            <a:endParaRPr lang="en-US" dirty="0"/>
          </a:p>
        </p:txBody>
      </p:sp>
      <p:sp>
        <p:nvSpPr>
          <p:cNvPr id="67587" name="Text Placeholder 2"/>
          <p:cNvSpPr>
            <a:spLocks noGrp="1"/>
          </p:cNvSpPr>
          <p:nvPr>
            <p:ph type="body" idx="1"/>
          </p:nvPr>
        </p:nvSpPr>
        <p:spPr/>
        <p:txBody>
          <a:bodyPr/>
          <a:lstStyle/>
          <a:p>
            <a:pPr eaLnBrk="1" hangingPunct="1"/>
            <a:r>
              <a:rPr lang="en-US" smtClean="0"/>
              <a:t>Accessing, browsing, searching and traversing ontologies in </a:t>
            </a:r>
            <a:r>
              <a:rPr lang="en-US" i="1" smtClean="0"/>
              <a:t>Your</a:t>
            </a:r>
            <a:r>
              <a:rPr lang="en-US" smtClean="0"/>
              <a:t> application</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fontAlgn="auto">
              <a:lnSpc>
                <a:spcPct val="100000"/>
              </a:lnSpc>
              <a:spcBef>
                <a:spcPts val="0"/>
              </a:spcBef>
              <a:spcAft>
                <a:spcPts val="0"/>
              </a:spcAft>
              <a:defRPr/>
            </a:pPr>
            <a:fld id="{B3FE9655-2FC3-40F9-A338-05AA90C77478}" type="slidenum">
              <a:rPr lang="en-US" b="0" smtClean="0"/>
              <a:pPr fontAlgn="auto">
                <a:lnSpc>
                  <a:spcPct val="100000"/>
                </a:lnSpc>
                <a:spcBef>
                  <a:spcPts val="0"/>
                </a:spcBef>
                <a:spcAft>
                  <a:spcPts val="0"/>
                </a:spcAft>
                <a:defRPr/>
              </a:pPr>
              <a:t>9</a:t>
            </a:fld>
            <a:endParaRPr lang="en-US" b="0" dirty="0"/>
          </a:p>
        </p:txBody>
      </p:sp>
      <p:sp>
        <p:nvSpPr>
          <p:cNvPr id="68611" name="TextBox 6"/>
          <p:cNvSpPr txBox="1">
            <a:spLocks noChangeArrowheads="1"/>
          </p:cNvSpPr>
          <p:nvPr/>
        </p:nvSpPr>
        <p:spPr bwMode="auto">
          <a:xfrm>
            <a:off x="1" y="87313"/>
            <a:ext cx="8974666"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sz="2400" b="1" dirty="0" smtClean="0">
                <a:solidFill>
                  <a:prstClr val="black"/>
                </a:solidFill>
                <a:cs typeface="Arial" charset="0"/>
              </a:rPr>
              <a:t>www.bioontology.org/wiki/index.php/NCBO_REST_services</a:t>
            </a:r>
          </a:p>
        </p:txBody>
      </p:sp>
      <p:pic>
        <p:nvPicPr>
          <p:cNvPr id="1026" name="Picture 2"/>
          <p:cNvPicPr>
            <a:picLocks noChangeAspect="1" noChangeArrowheads="1"/>
          </p:cNvPicPr>
          <p:nvPr/>
        </p:nvPicPr>
        <p:blipFill>
          <a:blip r:embed="rId3" cstate="print"/>
          <a:srcRect/>
          <a:stretch>
            <a:fillRect/>
          </a:stretch>
        </p:blipFill>
        <p:spPr bwMode="auto">
          <a:xfrm>
            <a:off x="2209800" y="589845"/>
            <a:ext cx="4714875" cy="61722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bwMode="auto">
          <a:xfrm>
            <a:off x="2514600" y="3393747"/>
            <a:ext cx="990600" cy="180814"/>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7" name="Rectangle 6"/>
          <p:cNvSpPr/>
          <p:nvPr/>
        </p:nvSpPr>
        <p:spPr bwMode="auto">
          <a:xfrm>
            <a:off x="2512017" y="1236900"/>
            <a:ext cx="2269210" cy="175647"/>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
        <p:nvSpPr>
          <p:cNvPr id="8" name="Rectangle 7"/>
          <p:cNvSpPr/>
          <p:nvPr/>
        </p:nvSpPr>
        <p:spPr bwMode="auto">
          <a:xfrm>
            <a:off x="2527515" y="4282316"/>
            <a:ext cx="1122336" cy="191146"/>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3200" b="0" i="0" u="none" strike="noStrike" cap="none" normalizeH="0" baseline="0" smtClean="0">
              <a:ln>
                <a:noFill/>
              </a:ln>
              <a:solidFill>
                <a:srgbClr val="FFCC00"/>
              </a:solidFill>
              <a:effectLst/>
              <a:latin typeface="Garamond" pitchFamily="18"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theme/theme1.xml><?xml version="1.0" encoding="utf-8"?>
<a:theme xmlns:a="http://schemas.openxmlformats.org/drawingml/2006/main" name="2_NCBO_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SM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40" tIns="45720" rIns="91440" bIns="45720" numCol="1" rtlCol="0"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tabLst/>
          <a:defRPr kumimoji="0" sz="2400" b="0" i="0" u="none" strike="noStrike" cap="none" normalizeH="0" baseline="0" dirty="0" err="1" smtClean="0">
            <a:ln>
              <a:noFill/>
            </a:ln>
            <a:solidFill>
              <a:schemeClr val="bg1"/>
            </a:solidFill>
            <a:effectLst/>
            <a:latin typeface="Calibri" pitchFamily="34" charset="0"/>
            <a:cs typeface="Arial" charset="0"/>
          </a:defRPr>
        </a:defPPr>
      </a:lstStyle>
      <a:style>
        <a:lnRef idx="1">
          <a:schemeClr val="dk1"/>
        </a:lnRef>
        <a:fillRef idx="3">
          <a:schemeClr val="dk1"/>
        </a:fillRef>
        <a:effectRef idx="2">
          <a:schemeClr val="dk1"/>
        </a:effectRef>
        <a:fontRef idx="minor">
          <a:schemeClr val="lt1"/>
        </a:fontRef>
      </a:style>
    </a:spDef>
    <a:lnDef>
      <a:spPr bwMode="auto">
        <a:noFill/>
        <a:ln w="9525" cap="flat" cmpd="sng" algn="ctr">
          <a:solidFill>
            <a:schemeClr val="tx1"/>
          </a:solidFill>
          <a:prstDash val="solid"/>
          <a:round/>
          <a:headEnd type="none" w="med" len="med"/>
          <a:tailEnd type="arrow"/>
        </a:ln>
        <a:effectLst/>
      </a:spPr>
      <a:bodyPr/>
      <a:lstStyle/>
    </a:lnDef>
  </a:objectDefaults>
  <a:extraClrSchemeLst>
    <a:extraClrScheme>
      <a:clrScheme name="1_ISMB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SMB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SMB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SMB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SMB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SMB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SMB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C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NCB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839</TotalTime>
  <Words>788</Words>
  <Application>Microsoft Office PowerPoint</Application>
  <PresentationFormat>On-screen Show (4:3)</PresentationFormat>
  <Paragraphs>165</Paragraphs>
  <Slides>32</Slides>
  <Notes>14</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2_NCBO_theme</vt:lpstr>
      <vt:lpstr>NCBO</vt:lpstr>
      <vt:lpstr>1_NCBO</vt:lpstr>
      <vt:lpstr>NCBO-I2B2 Collaboration Overview and Use Cases</vt:lpstr>
      <vt:lpstr>NCBO: Key activities</vt:lpstr>
      <vt:lpstr>Slide 3</vt:lpstr>
      <vt:lpstr>Slide 4</vt:lpstr>
      <vt:lpstr>Aim 1</vt:lpstr>
      <vt:lpstr>Aim 2</vt:lpstr>
      <vt:lpstr>Detailed slides – if needed</vt:lpstr>
      <vt:lpstr>Ontology services</vt:lpstr>
      <vt:lpstr>Slide 9</vt:lpstr>
      <vt:lpstr>Slide 10</vt:lpstr>
      <vt:lpstr>Slide 11</vt:lpstr>
      <vt:lpstr>Slide 12</vt:lpstr>
      <vt:lpstr>Slide 13</vt:lpstr>
      <vt:lpstr>Wikipathways uses Ontology Services</vt:lpstr>
      <vt:lpstr>Slide 15</vt:lpstr>
      <vt:lpstr>Biositemaps Editor</vt:lpstr>
      <vt:lpstr>Views</vt:lpstr>
      <vt:lpstr>Views and Value Sets</vt:lpstr>
      <vt:lpstr>Views in BioPortal</vt:lpstr>
      <vt:lpstr>Mappings</vt:lpstr>
      <vt:lpstr>Mappings</vt:lpstr>
      <vt:lpstr>Widgets</vt:lpstr>
      <vt:lpstr>Ontology Widgets</vt:lpstr>
      <vt:lpstr>Annotator Service</vt:lpstr>
      <vt:lpstr>Annotation as a Web service</vt:lpstr>
      <vt:lpstr>Annotator: workflow</vt:lpstr>
      <vt:lpstr>Multiple ways to access</vt:lpstr>
      <vt:lpstr>Data Service</vt:lpstr>
      <vt:lpstr>Resource index: The Basic Idea</vt:lpstr>
      <vt:lpstr>Resources index: Example </vt:lpstr>
      <vt:lpstr>Multiple ways to access</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Annotator Service</dc:title>
  <dc:creator>Shah, Nigam</dc:creator>
  <cp:lastModifiedBy>Nigam Shah</cp:lastModifiedBy>
  <cp:revision>108</cp:revision>
  <dcterms:created xsi:type="dcterms:W3CDTF">2006-08-16T00:00:00Z</dcterms:created>
  <dcterms:modified xsi:type="dcterms:W3CDTF">2010-10-13T13:11:35Z</dcterms:modified>
</cp:coreProperties>
</file>