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7" r:id="rId4"/>
    <p:sldId id="257" r:id="rId5"/>
    <p:sldId id="258" r:id="rId6"/>
    <p:sldId id="270" r:id="rId7"/>
    <p:sldId id="272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59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48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323C-BDA9-DD4E-B09A-C6B8EE90FC2D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A438-FCCA-DA45-9072-E8EF463CC2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5EB9D-C5CF-F646-8D6F-D8C86557D55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9782B-9B3A-CB4F-BE0C-F6B8BFA38FF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66A74-6D28-B849-ACD5-AD43CEB779EA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6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965F5-FA2D-C440-A5CD-30D73AB71AE6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BF900-703A-9C4E-951E-ED2153223D41}" type="slidenum">
              <a:rPr lang="en-US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F5AC3-B39D-9444-9E45-6A08B7196AFE}" type="slidenum">
              <a:rPr lang="en-US"/>
              <a:pPr/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2DCA6-8B94-7F41-922B-E24870A735BA}" type="slidenum">
              <a:rPr lang="en-US"/>
              <a:pPr/>
              <a:t>13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BACC6-D2B9-3041-B664-0C01414E3EE6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B3DCD-52E3-6F45-977C-6FB0D8B6DE1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4597-6BBA-1947-94E8-A483450F6889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AA6-9D04-8643-8458-97DD10DB7B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???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???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Widening the Use of Electronic Healthcare Data for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Isaac “Zak” Kohane, MD, PhD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Personalized By Population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838200" y="2286000"/>
          <a:ext cx="7953375" cy="2362200"/>
        </p:xfrm>
        <a:graphic>
          <a:graphicData uri="http://schemas.openxmlformats.org/presentationml/2006/ole">
            <p:oleObj spid="_x0000_s25602" name="Document" r:id="rId3" imgW="5943600" imgH="1765300" progId="Word.Document.12">
              <p:link updateAutomatic="1"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51816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Predicting length of stay according to “normality” of labs in first day: &gt; 75% accuracy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456363" y="6396038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Griffin </a:t>
            </a:r>
            <a:r>
              <a:rPr lang="en-US" dirty="0"/>
              <a:t>Weber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964" name="Picture 4" descr="aeg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93694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915400" y="0"/>
            <a:ext cx="914400" cy="716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470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Age differences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7350" y="1524000"/>
            <a:ext cx="7486650" cy="5054600"/>
          </a:xfrm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  <a:latin typeface="Times" charset="0"/>
              </a:rPr>
              <a:t>Pediatric ED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" y="4648200"/>
            <a:ext cx="1676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3399"/>
                </a:solidFill>
                <a:latin typeface="Times" charset="0"/>
              </a:rPr>
              <a:t>Adult ED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2400" y="2057400"/>
            <a:ext cx="175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Pneumonia/ Influenza Mortality (CDC)</a:t>
            </a:r>
          </a:p>
          <a:p>
            <a:pPr>
              <a:spcBef>
                <a:spcPct val="50000"/>
              </a:spcBef>
            </a:pPr>
            <a:endParaRPr lang="en-US" sz="2000" b="1">
              <a:latin typeface="Times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" y="35052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CC00"/>
                </a:solidFill>
                <a:latin typeface="Times" charset="0"/>
              </a:rPr>
              <a:t>Influenza like illness</a:t>
            </a:r>
          </a:p>
          <a:p>
            <a:r>
              <a:rPr lang="en-US" sz="2000" b="1">
                <a:solidFill>
                  <a:srgbClr val="00CC00"/>
                </a:solidFill>
                <a:latin typeface="Times" charset="0"/>
              </a:rPr>
              <a:t>(CDC)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057400" y="1752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029200" y="6461125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Stat Med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lu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1113"/>
            <a:ext cx="89154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7470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Defining pediatric targets</a:t>
            </a:r>
          </a:p>
        </p:txBody>
      </p:sp>
      <p:pic>
        <p:nvPicPr>
          <p:cNvPr id="45060" name="Picture 4" descr="PH2005100800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752600"/>
            <a:ext cx="1460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29200" y="6461125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Am J Epidemiol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7108" name="Picture 4" descr="brownst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2775"/>
            <a:ext cx="7805738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brownstei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819400"/>
            <a:ext cx="7724775" cy="9509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4478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914400" y="2209800"/>
            <a:ext cx="228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553200" y="2209800"/>
            <a:ext cx="2362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 flipV="1">
            <a:off x="914400" y="2743200"/>
            <a:ext cx="1524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001000" y="34290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914400" y="2286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6553200" y="22098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95488"/>
            <a:ext cx="9145588" cy="3109912"/>
          </a:xfrm>
          <a:noFill/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528888" y="1143000"/>
            <a:ext cx="4252912" cy="838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486400" y="5562600"/>
            <a:ext cx="2438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2008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EHR and PHR as Research Vehicles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15000" y="61722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charset="0"/>
              </a:rPr>
              <a:t>Science, May 11th 2007</a:t>
            </a:r>
          </a:p>
        </p:txBody>
      </p:sp>
      <p:pic>
        <p:nvPicPr>
          <p:cNvPr id="45060" name="Picture 4" descr="informedCohor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73136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informedCohor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76600"/>
            <a:ext cx="82264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600950" y="914400"/>
            <a:ext cx="1311275" cy="5175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/>
              <a:t>Kohane et al,</a:t>
            </a:r>
          </a:p>
          <a:p>
            <a:pPr algn="ctr" eaLnBrk="1" hangingPunct="1"/>
            <a:r>
              <a:rPr lang="en-US" sz="1400"/>
              <a:t>Science,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7239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6388100"/>
            <a:ext cx="6362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18200"/>
            <a:ext cx="5461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12950"/>
            <a:ext cx="91440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do not need to wait </a:t>
            </a:r>
            <a:r>
              <a:rPr lang="en-US" dirty="0" smtClean="0"/>
              <a:t>to perform important and </a:t>
            </a:r>
            <a:r>
              <a:rPr lang="en-US" dirty="0" err="1" smtClean="0"/>
              <a:t>scaleable</a:t>
            </a:r>
            <a:r>
              <a:rPr lang="en-US" dirty="0" smtClean="0"/>
              <a:t> and cost effective research</a:t>
            </a:r>
            <a:endParaRPr lang="en-US" dirty="0" smtClean="0"/>
          </a:p>
          <a:p>
            <a:pPr lvl="1"/>
            <a:r>
              <a:rPr lang="en-US" dirty="0" smtClean="0"/>
              <a:t>Research utility of EHR could well lead clinical use.</a:t>
            </a:r>
          </a:p>
          <a:p>
            <a:r>
              <a:rPr lang="en-US" dirty="0" smtClean="0"/>
              <a:t>EHR research CAN help transcend institutional barriers.</a:t>
            </a:r>
          </a:p>
          <a:p>
            <a:r>
              <a:rPr lang="en-US" dirty="0" smtClean="0"/>
              <a:t>EHR’s are not only institutional </a:t>
            </a:r>
          </a:p>
          <a:p>
            <a:pPr lvl="1"/>
            <a:r>
              <a:rPr lang="en-US" dirty="0" smtClean="0"/>
              <a:t>Can blur lines between research and care</a:t>
            </a:r>
          </a:p>
          <a:p>
            <a:pPr lvl="1"/>
            <a:r>
              <a:rPr lang="en-US" dirty="0" smtClean="0"/>
              <a:t>May determine new loci of control and research excellence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914400"/>
            <a:ext cx="4343400" cy="2819400"/>
            <a:chOff x="1488" y="576"/>
            <a:chExt cx="2736" cy="1776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1488" y="912"/>
              <a:ext cx="192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3264" y="576"/>
              <a:ext cx="960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03" name="Freeform 5"/>
          <p:cNvSpPr>
            <a:spLocks/>
          </p:cNvSpPr>
          <p:nvPr/>
        </p:nvSpPr>
        <p:spPr bwMode="auto">
          <a:xfrm>
            <a:off x="1752600" y="3048000"/>
            <a:ext cx="5715000" cy="2971800"/>
          </a:xfrm>
          <a:custGeom>
            <a:avLst/>
            <a:gdLst>
              <a:gd name="T0" fmla="*/ 2147483647 w 3600"/>
              <a:gd name="T1" fmla="*/ 0 h 1872"/>
              <a:gd name="T2" fmla="*/ 2147483647 w 3600"/>
              <a:gd name="T3" fmla="*/ 2147483647 h 1872"/>
              <a:gd name="T4" fmla="*/ 2147483647 w 3600"/>
              <a:gd name="T5" fmla="*/ 2147483647 h 1872"/>
              <a:gd name="T6" fmla="*/ 0 w 3600"/>
              <a:gd name="T7" fmla="*/ 2147483647 h 1872"/>
              <a:gd name="T8" fmla="*/ 0 w 3600"/>
              <a:gd name="T9" fmla="*/ 2147483647 h 1872"/>
              <a:gd name="T10" fmla="*/ 2147483647 w 3600"/>
              <a:gd name="T11" fmla="*/ 2147483647 h 1872"/>
              <a:gd name="T12" fmla="*/ 2147483647 w 3600"/>
              <a:gd name="T13" fmla="*/ 0 h 1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00"/>
              <a:gd name="T22" fmla="*/ 0 h 1872"/>
              <a:gd name="T23" fmla="*/ 3600 w 3600"/>
              <a:gd name="T24" fmla="*/ 1872 h 18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00" h="1872">
                <a:moveTo>
                  <a:pt x="3600" y="0"/>
                </a:moveTo>
                <a:lnTo>
                  <a:pt x="1632" y="1392"/>
                </a:lnTo>
                <a:lnTo>
                  <a:pt x="240" y="1632"/>
                </a:lnTo>
                <a:lnTo>
                  <a:pt x="0" y="1680"/>
                </a:lnTo>
                <a:lnTo>
                  <a:pt x="0" y="1872"/>
                </a:lnTo>
                <a:lnTo>
                  <a:pt x="3600" y="1824"/>
                </a:lnTo>
                <a:lnTo>
                  <a:pt x="3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Accrual Rates</a:t>
            </a:r>
          </a:p>
        </p:txBody>
      </p:sp>
      <p:pic>
        <p:nvPicPr>
          <p:cNvPr id="25605" name="Picture 7" descr="fig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305800" cy="5710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Costs</a:t>
            </a:r>
          </a:p>
        </p:txBody>
      </p:sp>
      <p:pic>
        <p:nvPicPr>
          <p:cNvPr id="27651" name="Picture 3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2400"/>
            <a:ext cx="898842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1143000" y="3886200"/>
            <a:ext cx="7391400" cy="3810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47FF5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1066800" y="914400"/>
            <a:ext cx="7467600" cy="32004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FF0024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1676400" y="1143000"/>
            <a:ext cx="2514600" cy="9906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FF0024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1752600" y="2057400"/>
            <a:ext cx="2362200" cy="15240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rgbClr val="47FF5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7857" y="5823235"/>
            <a:ext cx="312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Murphy et al</a:t>
            </a:r>
            <a:r>
              <a:rPr lang="en-US" dirty="0" smtClean="0"/>
              <a:t>. </a:t>
            </a:r>
            <a:r>
              <a:rPr lang="en-US" dirty="0" smtClean="0"/>
              <a:t>Genome Research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MGH </a:t>
            </a:r>
            <a:br>
              <a:rPr lang="en-US" dirty="0" smtClean="0"/>
            </a:br>
            <a:r>
              <a:rPr lang="en-US" dirty="0" smtClean="0"/>
              <a:t>Casebooks</a:t>
            </a:r>
            <a:endParaRPr lang="en-US" dirty="0"/>
          </a:p>
        </p:txBody>
      </p:sp>
      <p:pic>
        <p:nvPicPr>
          <p:cNvPr id="4" name="Picture 3" descr="mgh_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28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5700" y="1803400"/>
            <a:ext cx="372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1823, 23 year old, URI with productive cough, “neglected” </a:t>
            </a:r>
            <a:r>
              <a:rPr lang="en-US" dirty="0" err="1" smtClean="0"/>
              <a:t>x</a:t>
            </a:r>
            <a:r>
              <a:rPr lang="en-US" dirty="0" smtClean="0"/>
              <a:t> 3 weeks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 Medical Records for Research of Past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 </a:t>
            </a:r>
            <a:r>
              <a:rPr lang="en-US" dirty="0" err="1"/>
              <a:t>Crenner</a:t>
            </a:r>
            <a:r>
              <a:rPr lang="en-US" dirty="0"/>
              <a:t> (faculty at University of Kansas Medical Center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MGH medical and surgical casebooks as part of a study on race and medical care, 1870-1900</a:t>
            </a:r>
            <a:r>
              <a:rPr lang="en-US" dirty="0" smtClean="0"/>
              <a:t> </a:t>
            </a:r>
          </a:p>
          <a:p>
            <a:r>
              <a:rPr lang="en-US" dirty="0" smtClean="0"/>
              <a:t>Loren </a:t>
            </a:r>
            <a:r>
              <a:rPr lang="en-US" dirty="0" err="1"/>
              <a:t>Broc</a:t>
            </a:r>
            <a:r>
              <a:rPr lang="en-US" dirty="0"/>
              <a:t> (graduate student at the University of Rochester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Consulted </a:t>
            </a:r>
            <a:r>
              <a:rPr lang="en-US" dirty="0"/>
              <a:t>Worcester Lunatic Asylum case records, 1833-1900, for a study of treatment of religious insanity</a:t>
            </a:r>
            <a:r>
              <a:rPr lang="en-US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whangingfru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47688"/>
            <a:ext cx="87122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844" name="Picture 4" descr="h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4200"/>
            <a:ext cx="89916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315200" y="3287713"/>
            <a:ext cx="102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ASSAULT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010400" y="1905000"/>
            <a:ext cx="995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URINARY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88163" y="4724400"/>
            <a:ext cx="836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INJURY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943600" y="914400"/>
            <a:ext cx="798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PSYCH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387475" y="32766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RESP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447800" y="4724400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GASTRO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697163" y="5791200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E.N.T.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343400" y="609600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DERM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867400" y="5791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PAIN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419600" y="609600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EYE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667000" y="838200"/>
            <a:ext cx="90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DENTAL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066800" y="1905000"/>
            <a:ext cx="136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FEVER/VIRAL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7239000" y="5867400"/>
            <a:ext cx="1755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Jane Q. Doe </a:t>
            </a:r>
          </a:p>
          <a:p>
            <a:r>
              <a:rPr lang="en-US" sz="1400">
                <a:latin typeface="Times New Roman" charset="0"/>
              </a:rPr>
              <a:t>ED Profile</a:t>
            </a:r>
          </a:p>
          <a:p>
            <a:r>
              <a:rPr lang="en-US" sz="1400">
                <a:latin typeface="Times New Roman" charset="0"/>
              </a:rPr>
              <a:t>June,1992 – Feb,1999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6096000"/>
            <a:ext cx="3810000" cy="762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28600" y="6248400"/>
            <a:ext cx="331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INJURY RISK:</a:t>
            </a:r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en-US" b="1">
                <a:solidFill>
                  <a:srgbClr val="FF9933"/>
                </a:solidFill>
              </a:rPr>
              <a:t>HIGH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88925" y="112713"/>
            <a:ext cx="3375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Reis, et al., BMJ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leanfinalmaletree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863"/>
            <a:ext cx="9144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904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Male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096000" y="6248400"/>
            <a:ext cx="320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Reis, et al.BMJ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Personalizing Medicine Through Physician Behavior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066800" y="2590800"/>
          <a:ext cx="7332663" cy="2178050"/>
        </p:xfrm>
        <a:graphic>
          <a:graphicData uri="http://schemas.openxmlformats.org/presentationml/2006/ole">
            <p:oleObj spid="_x0000_s24578" name="Document" r:id="rId3" imgW="5943600" imgH="1765300" progId="Word.Document.12">
              <p:link updateAutomatic="1"/>
            </p:oleObj>
          </a:graphicData>
        </a:graphic>
      </p:graphicFrame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6456363" y="6248400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Griffin </a:t>
            </a:r>
            <a:r>
              <a:rPr lang="en-US" dirty="0"/>
              <a:t>Weber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309</Words>
  <Application>Microsoft Macintosh PowerPoint</Application>
  <PresentationFormat>On-screen Show (4:3)</PresentationFormat>
  <Paragraphs>66</Paragraphs>
  <Slides>18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???</vt:lpstr>
      <vt:lpstr>???</vt:lpstr>
      <vt:lpstr>Widening the Use of Electronic Healthcare Data for Research</vt:lpstr>
      <vt:lpstr>Accrual Rates</vt:lpstr>
      <vt:lpstr>Costs</vt:lpstr>
      <vt:lpstr>MGH  Casebooks</vt:lpstr>
      <vt:lpstr>Past Medical Records for Research of Past Medicine </vt:lpstr>
      <vt:lpstr>Slide 6</vt:lpstr>
      <vt:lpstr>Slide 7</vt:lpstr>
      <vt:lpstr>Slide 8</vt:lpstr>
      <vt:lpstr>Personalizing Medicine Through Physician Behavior</vt:lpstr>
      <vt:lpstr>Personalized By Population</vt:lpstr>
      <vt:lpstr>Slide 11</vt:lpstr>
      <vt:lpstr>Age differences</vt:lpstr>
      <vt:lpstr>Defining pediatric targets</vt:lpstr>
      <vt:lpstr>Slide 14</vt:lpstr>
      <vt:lpstr>Slide 15</vt:lpstr>
      <vt:lpstr>EHR and PHR as Research Vehicles</vt:lpstr>
      <vt:lpstr>Slide 17</vt:lpstr>
      <vt:lpstr>Summary</vt:lpstr>
    </vt:vector>
  </TitlesOfParts>
  <Company>HMS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Widening the Use of Electronic Healthcare Data for Research</dc:title>
  <dc:creator>Zak Kohane</dc:creator>
  <cp:lastModifiedBy>Zak Kohane</cp:lastModifiedBy>
  <cp:revision>47</cp:revision>
  <dcterms:created xsi:type="dcterms:W3CDTF">2009-10-29T18:53:01Z</dcterms:created>
  <dcterms:modified xsi:type="dcterms:W3CDTF">2009-10-30T11:00:36Z</dcterms:modified>
</cp:coreProperties>
</file>