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390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247FE-D9BB-46E6-A007-042C3985F6A1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5D36D-54DD-403C-8B31-2554E1712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3828B-37FB-4C9F-9111-163DA5E1C2A6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50D81-D7A0-46B5-B3F7-5272E5C24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7380D-DDA6-47D7-B498-8754A602227F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5929B-CC72-4E40-B0FA-7FB547447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29440-746C-43F5-8408-F722ED2A051E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F2EA1-1130-4FFA-BB06-0B1A352BD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144E7-6205-4587-BCDB-6453FEAF7CC9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2C4F3-1D0D-4153-AD7E-B48FA92F3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943BD-2BCD-4A09-8DA8-8C02E9D95A93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8072C-D230-47D0-8B7C-FE2FA14F7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8FA6-0756-469E-91BF-446CCB21E315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F87F0-5466-4EF4-9939-38624BF6B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FC24-B7D9-429C-BC32-4055D6793328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59FC5-1790-4910-8D18-266580559B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B9C8B-C4DF-421E-8609-FD5580A0C2FA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605AC-A00D-463C-BAFB-455E32ABF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0F047-966B-4A19-A5F2-3A1251FA9265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F31CF-F43D-4A85-83BF-A89EE6276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F713C-89BE-4ADF-AB0E-234AB0A7DCC7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35E1F-EB37-4A7D-9277-7941FB496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863827-EFFB-46EA-9513-26BDFBDCC050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F27D53-BADD-4B7B-BDF0-1155E0E18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23863" y="122238"/>
            <a:ext cx="7345362" cy="1266825"/>
          </a:xfrm>
        </p:spPr>
        <p:txBody>
          <a:bodyPr/>
          <a:lstStyle/>
          <a:p>
            <a:r>
              <a:rPr lang="en-US" sz="3200" smtClean="0"/>
              <a:t>i2b2 CICTR Phase 3: Able to query</a:t>
            </a:r>
            <a:br>
              <a:rPr lang="en-US" sz="3200" smtClean="0"/>
            </a:br>
            <a:r>
              <a:rPr lang="en-US" sz="3200" smtClean="0"/>
              <a:t>multi-institutional anonymized PHI data</a:t>
            </a:r>
          </a:p>
        </p:txBody>
      </p:sp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406400" y="1254125"/>
            <a:ext cx="4129088" cy="584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5+ million anonymized patient records across UW, UCSF and UCD.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 up to 5 year retrospective at UCSF, UCD, 3 years at UW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 Domain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Diabetes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Cardiovascular disease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Driving use cases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power calculations for cohort recruiting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Prep to research aggregate data studies</a:t>
            </a:r>
          </a:p>
          <a:p>
            <a:pPr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Intended users: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Clinical/translational PI’s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Study recruiters</a:t>
            </a:r>
          </a:p>
          <a:p>
            <a:pPr lvl="1">
              <a:buFont typeface="Arial" charset="0"/>
              <a:buChar char="•"/>
            </a:pPr>
            <a:r>
              <a:rPr lang="en-US" sz="2000">
                <a:latin typeface="Calibri" pitchFamily="34" charset="0"/>
              </a:rPr>
              <a:t>Public Health researchers</a:t>
            </a:r>
          </a:p>
          <a:p>
            <a:pPr>
              <a:buFont typeface="Arial" charset="0"/>
              <a:buChar char="•"/>
            </a:pPr>
            <a:endParaRPr lang="en-US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>
              <a:latin typeface="Calibri" pitchFamily="34" charset="0"/>
            </a:endParaRPr>
          </a:p>
        </p:txBody>
      </p:sp>
      <p:pic>
        <p:nvPicPr>
          <p:cNvPr id="13315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6425" y="1308100"/>
            <a:ext cx="4572000" cy="446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99488" cy="1143000"/>
          </a:xfrm>
        </p:spPr>
        <p:txBody>
          <a:bodyPr/>
          <a:lstStyle/>
          <a:p>
            <a:r>
              <a:rPr lang="en-US" smtClean="0"/>
              <a:t>Four parallel processes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/>
          <a:lstStyle/>
          <a:p>
            <a:r>
              <a:rPr lang="en-US" smtClean="0"/>
              <a:t>Technical - IT/development/implementation/testing</a:t>
            </a:r>
          </a:p>
          <a:p>
            <a:r>
              <a:rPr lang="en-US" smtClean="0"/>
              <a:t>Governance - Data Use Agreements/IRB institutional alignment</a:t>
            </a:r>
          </a:p>
          <a:p>
            <a:r>
              <a:rPr lang="en-US" smtClean="0"/>
              <a:t>Ontology - Terminologies/semantic alignment</a:t>
            </a:r>
          </a:p>
          <a:p>
            <a:r>
              <a:rPr lang="en-US" smtClean="0"/>
              <a:t>Evaluation - Process, outcomes and usability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51888" cy="1143000"/>
          </a:xfrm>
        </p:spPr>
        <p:txBody>
          <a:bodyPr/>
          <a:lstStyle/>
          <a:p>
            <a:r>
              <a:rPr lang="en-US" smtClean="0"/>
              <a:t>Site ecosystems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392113" y="1219200"/>
            <a:ext cx="8751887" cy="4525963"/>
          </a:xfrm>
        </p:spPr>
        <p:txBody>
          <a:bodyPr/>
          <a:lstStyle/>
          <a:p>
            <a:r>
              <a:rPr lang="en-US" smtClean="0"/>
              <a:t>Compatible server architectures/different DB environments architecture environments</a:t>
            </a:r>
          </a:p>
          <a:p>
            <a:r>
              <a:rPr lang="en-US" smtClean="0"/>
              <a:t>“Identical” I2b2 environments</a:t>
            </a:r>
          </a:p>
          <a:p>
            <a:r>
              <a:rPr lang="en-US" smtClean="0"/>
              <a:t>Common ETL and anonymization processes</a:t>
            </a:r>
          </a:p>
          <a:p>
            <a:r>
              <a:rPr lang="en-US" smtClean="0"/>
              <a:t>Common development environments</a:t>
            </a:r>
          </a:p>
          <a:p>
            <a:r>
              <a:rPr lang="en-US" smtClean="0"/>
              <a:t>Common knowledge environment</a:t>
            </a:r>
          </a:p>
          <a:p>
            <a:r>
              <a:rPr lang="en-US" smtClean="0"/>
              <a:t>Broadly similar governance process</a:t>
            </a:r>
          </a:p>
          <a:p>
            <a:endParaRPr lang="en-US" smtClean="0"/>
          </a:p>
          <a:p>
            <a:pPr lvl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1143000"/>
          </a:xfrm>
        </p:spPr>
        <p:txBody>
          <a:bodyPr/>
          <a:lstStyle/>
          <a:p>
            <a:r>
              <a:rPr lang="en-US" sz="4000" smtClean="0"/>
              <a:t>Human resources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2800" dirty="0" smtClean="0"/>
              <a:t>Formal (e.g. – paid)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400" dirty="0" smtClean="0"/>
              <a:t>Informaticians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400" dirty="0" smtClean="0"/>
              <a:t>ETL analysts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400" dirty="0" smtClean="0"/>
              <a:t>Terminologists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400" dirty="0" smtClean="0"/>
              <a:t>Software architects/Developers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400" dirty="0" smtClean="0"/>
              <a:t>Usability/Evaluation researchers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400" dirty="0" smtClean="0"/>
              <a:t>Informatics/Information science students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400" dirty="0" smtClean="0"/>
              <a:t>IT staff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2800" dirty="0" smtClean="0"/>
              <a:t>Informal (e.g. – priceless)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400" dirty="0" smtClean="0"/>
              <a:t>Support of project at highest institutional and regulatory levels - CIO/CTO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400" dirty="0" smtClean="0"/>
              <a:t>(new!) clinicians/clinical researchers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I2b2 CICTR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6575" y="1096963"/>
          <a:ext cx="7224713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786"/>
                <a:gridCol w="1566954"/>
                <a:gridCol w="2003479"/>
                <a:gridCol w="2326262"/>
              </a:tblGrid>
              <a:tr h="251553">
                <a:tc gridSpan="4">
                  <a:txBody>
                    <a:bodyPr/>
                    <a:lstStyle/>
                    <a:p>
                      <a:r>
                        <a:rPr lang="en-US" sz="1400" dirty="0" smtClean="0"/>
                        <a:t>Available and anticipated data elements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427639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Demographics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Diagnoses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Medications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Laboratory</a:t>
                      </a:r>
                      <a:endParaRPr lang="en-US" sz="1200" b="1" i="1" dirty="0"/>
                    </a:p>
                  </a:txBody>
                  <a:tcPr/>
                </a:tc>
              </a:tr>
              <a:tr h="25155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Date of diagnoses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 dirty="0" smtClean="0"/>
                        <a:t>Date of</a:t>
                      </a:r>
                      <a:r>
                        <a:rPr lang="en-US" sz="1200" i="1" baseline="0" dirty="0" smtClean="0"/>
                        <a:t> encounter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 dirty="0" smtClean="0"/>
                        <a:t>Date of lab</a:t>
                      </a:r>
                      <a:endParaRPr lang="en-US" sz="1200" i="1" dirty="0"/>
                    </a:p>
                  </a:txBody>
                  <a:tcPr/>
                </a:tc>
              </a:tr>
              <a:tr h="42763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Gender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ICD-9</a:t>
                      </a:r>
                      <a:r>
                        <a:rPr lang="en-US" sz="1200" baseline="0" dirty="0" smtClean="0"/>
                        <a:t> numeric codes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 dirty="0" smtClean="0"/>
                        <a:t>Medication name</a:t>
                      </a:r>
                    </a:p>
                    <a:p>
                      <a:r>
                        <a:rPr lang="en-US" sz="1200" i="1" dirty="0" smtClean="0"/>
                        <a:t>(generic/brand)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 dirty="0" smtClean="0"/>
                        <a:t>Lab values</a:t>
                      </a:r>
                      <a:endParaRPr lang="en-US" sz="1200" i="1" dirty="0"/>
                    </a:p>
                  </a:txBody>
                  <a:tcPr/>
                </a:tc>
              </a:tr>
              <a:tr h="9559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Race/Ethnicity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iCD-9</a:t>
                      </a:r>
                      <a:r>
                        <a:rPr lang="en-US" sz="1200" baseline="0" dirty="0" smtClean="0"/>
                        <a:t> supplemental classifications influencing health status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i="1" dirty="0" smtClean="0"/>
                        <a:t>Dose</a:t>
                      </a:r>
                      <a:r>
                        <a:rPr lang="en-US" sz="1200" i="1" baseline="0" dirty="0" smtClean="0"/>
                        <a:t> form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i="1" dirty="0"/>
                    </a:p>
                  </a:txBody>
                  <a:tcPr/>
                </a:tc>
              </a:tr>
              <a:tr h="84052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Geocode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(3</a:t>
                      </a:r>
                      <a:r>
                        <a:rPr lang="en-US" sz="1200" baseline="0" dirty="0" smtClean="0"/>
                        <a:t> digit zip prefix)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ICD-9 supplemental classification</a:t>
                      </a:r>
                      <a:r>
                        <a:rPr lang="en-US" sz="1200" baseline="0" dirty="0" smtClean="0"/>
                        <a:t> of external  causes of injury and poisoning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2586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Vital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257945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Marital status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</a:tr>
              <a:tr h="31685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Language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b="0" i="1" baseline="0" dirty="0" smtClean="0"/>
                        <a:t>(</a:t>
                      </a:r>
                      <a:r>
                        <a:rPr lang="en-US" sz="1200" b="0" i="1" baseline="0" dirty="0" err="1" smtClean="0"/>
                        <a:t>tbd</a:t>
                      </a:r>
                      <a:r>
                        <a:rPr lang="en-US" sz="1200" b="0" i="1" baseline="0" dirty="0" smtClean="0"/>
                        <a:t>)</a:t>
                      </a:r>
                      <a:endParaRPr lang="en-US" sz="12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29350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Religion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i="1" baseline="0" dirty="0" smtClean="0"/>
                        <a:t>(</a:t>
                      </a:r>
                      <a:r>
                        <a:rPr lang="en-US" sz="1200" i="1" baseline="0" dirty="0" err="1" smtClean="0"/>
                        <a:t>tbd</a:t>
                      </a:r>
                      <a:r>
                        <a:rPr lang="en-US" sz="1200" i="1" baseline="0" dirty="0" smtClean="0"/>
                        <a:t>)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D6D6D6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204</Words>
  <Application>Microsoft Macintosh PowerPoint</Application>
  <PresentationFormat>On-screen Show (4:3)</PresentationFormat>
  <Paragraphs>63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Arial</vt:lpstr>
      <vt:lpstr>Office Theme</vt:lpstr>
      <vt:lpstr>i2b2 CICTR Phase 3: Able to query multi-institutional anonymized PHI data</vt:lpstr>
      <vt:lpstr>Four parallel processes</vt:lpstr>
      <vt:lpstr>Site ecosystems</vt:lpstr>
      <vt:lpstr>Human resources needed</vt:lpstr>
      <vt:lpstr>I2b2 CICTR</vt:lpstr>
    </vt:vector>
  </TitlesOfParts>
  <Company>UW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i2b2 CICTR Phase 3: Able to query multi-institutional anonymized PHI data</dc:title>
  <dc:creator>Nick Anderson</dc:creator>
  <cp:lastModifiedBy>SOsborn</cp:lastModifiedBy>
  <cp:revision>2</cp:revision>
  <dcterms:created xsi:type="dcterms:W3CDTF">2009-11-07T06:06:06Z</dcterms:created>
  <dcterms:modified xsi:type="dcterms:W3CDTF">2010-04-27T21:03:05Z</dcterms:modified>
</cp:coreProperties>
</file>