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08" r:id="rId3"/>
    <p:sldId id="304" r:id="rId4"/>
    <p:sldId id="303" r:id="rId5"/>
    <p:sldId id="312" r:id="rId6"/>
    <p:sldId id="310" r:id="rId7"/>
    <p:sldId id="311" r:id="rId8"/>
    <p:sldId id="307" r:id="rId9"/>
    <p:sldId id="290" r:id="rId10"/>
    <p:sldId id="31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187"/>
    <a:srgbClr val="9577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46" autoAdjust="0"/>
  </p:normalViewPr>
  <p:slideViewPr>
    <p:cSldViewPr>
      <p:cViewPr>
        <p:scale>
          <a:sx n="100" d="100"/>
          <a:sy n="100" d="100"/>
        </p:scale>
        <p:origin x="-1944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907AA-1320-41D7-A9A1-29B04AA51ADD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E918-8FDC-4E95-B51F-B5EFAC1C9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72253-E5AA-4BB7-8DD3-992B5105549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AE918-8FDC-4E95-B51F-B5EFAC1C9A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Added: </a:t>
            </a:r>
          </a:p>
          <a:p>
            <a:r>
              <a:rPr lang="en-US" dirty="0" smtClean="0"/>
              <a:t>clinical trials listing (interactive for the public), website tools (bullet 4)</a:t>
            </a:r>
          </a:p>
          <a:p>
            <a:r>
              <a:rPr lang="en-US" dirty="0" smtClean="0"/>
              <a:t>Data warehouse research requests (we’ve done a few), + consults (bullet 5)</a:t>
            </a:r>
          </a:p>
          <a:p>
            <a:r>
              <a:rPr lang="en-US" dirty="0" smtClean="0"/>
              <a:t>“state-wide” (last</a:t>
            </a:r>
            <a:r>
              <a:rPr lang="en-US" baseline="0" dirty="0" smtClean="0"/>
              <a:t> bullet)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AE918-8FDC-4E95-B51F-B5EFAC1C9A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(not sure if needed – can highlight GO grant</a:t>
            </a:r>
            <a:r>
              <a:rPr lang="en-US" baseline="0" dirty="0" smtClean="0"/>
              <a:t> in the initiative alignment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AE918-8FDC-4E95-B51F-B5EFAC1C9A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356350"/>
            <a:ext cx="2133600" cy="365125"/>
          </a:xfrm>
        </p:spPr>
        <p:txBody>
          <a:bodyPr/>
          <a:lstStyle/>
          <a:p>
            <a:fld id="{1A81C2B1-6040-4B7A-8AB8-BEB6D6974B8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57800" y="6356350"/>
            <a:ext cx="990600" cy="365125"/>
          </a:xfrm>
        </p:spPr>
        <p:txBody>
          <a:bodyPr/>
          <a:lstStyle/>
          <a:p>
            <a:fld id="{54BD1FAB-D202-41A2-B937-4799D1012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C2B1-6040-4B7A-8AB8-BEB6D6974B8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1FAB-D202-41A2-B937-4799D1012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C2B1-6040-4B7A-8AB8-BEB6D6974B8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1FAB-D202-41A2-B937-4799D1012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91400" cy="1143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C2B1-6040-4B7A-8AB8-BEB6D6974B8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1FAB-D202-41A2-B937-4799D1012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C2B1-6040-4B7A-8AB8-BEB6D6974B8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1FAB-D202-41A2-B937-4799D1012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C2B1-6040-4B7A-8AB8-BEB6D6974B8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1FAB-D202-41A2-B937-4799D1012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C2B1-6040-4B7A-8AB8-BEB6D6974B8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1FAB-D202-41A2-B937-4799D1012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C2B1-6040-4B7A-8AB8-BEB6D6974B8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1FAB-D202-41A2-B937-4799D1012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C2B1-6040-4B7A-8AB8-BEB6D6974B8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1FAB-D202-41A2-B937-4799D1012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C2B1-6040-4B7A-8AB8-BEB6D6974B8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1FAB-D202-41A2-B937-4799D1012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C2B1-6040-4B7A-8AB8-BEB6D6974B81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5635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3000" y="635635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D1FAB-D202-41A2-B937-4799D10129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841" name="Picture 1" descr="D:\Projects\MUSC\SCTR\CTSA\All hands meeting 2009\sctr_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72200"/>
            <a:ext cx="1982539" cy="685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1828800" y="6172200"/>
            <a:ext cx="5486400" cy="685800"/>
          </a:xfrm>
          <a:prstGeom prst="rect">
            <a:avLst/>
          </a:prstGeom>
          <a:gradFill flip="none" rotWithShape="1">
            <a:gsLst>
              <a:gs pos="0">
                <a:srgbClr val="01518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2" descr="D:\Projects\MUSC\SCTR\CTSA\All hands meeting 2009\CTSA_logo_FINAL_red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10300" y="6311900"/>
            <a:ext cx="2933700" cy="4889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1518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rojects\MUSC\SCTR\CTSA\All hands meeting 2009\MUSC_TAG_4C copy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6189928"/>
            <a:ext cx="1083970" cy="668072"/>
          </a:xfrm>
          <a:prstGeom prst="rect">
            <a:avLst/>
          </a:prstGeom>
          <a:noFill/>
        </p:spPr>
      </p:pic>
      <p:pic>
        <p:nvPicPr>
          <p:cNvPr id="13" name="Picture 12" descr="HSSC logos1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743200" y="6226109"/>
            <a:ext cx="762000" cy="6318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tif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gif"/><Relationship Id="rId4" Type="http://schemas.openxmlformats.org/officeDocument/2006/relationships/hyperlink" Target="http://www.saic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I2b2 AUG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8229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/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“i2b2 in the South Carolina Integrated Platform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for Research - SCIPR”</a:t>
            </a:r>
            <a:br>
              <a:rPr lang="en-US" sz="3200" dirty="0" smtClean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Dr. Iain Sanderson,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CMIO, Health Sciences South Carolina,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Director, Biomedical Informatics,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South Carolina Clinical and Translational Science Institute</a:t>
            </a:r>
          </a:p>
          <a:p>
            <a:pPr algn="ctr"/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Dr. Jihad Obeid,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Associate Director, Biomedical Informatics,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South Carolina Clinical and Translational Science Institute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Permissions Concept in i2b2</a:t>
            </a:r>
            <a:endParaRPr lang="en-US" dirty="0"/>
          </a:p>
        </p:txBody>
      </p:sp>
      <p:pic>
        <p:nvPicPr>
          <p:cNvPr id="4" name="Picture 3" descr="hssc_7 copy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25" y="103334"/>
            <a:ext cx="7972425" cy="6126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scmap"/>
          <p:cNvPicPr>
            <a:picLocks noChangeAspect="1" noChangeArrowheads="1"/>
          </p:cNvPicPr>
          <p:nvPr/>
        </p:nvPicPr>
        <p:blipFill>
          <a:blip r:embed="rId2" cstate="print"/>
          <a:srcRect l="3031" t="2696" r="12109" b="6305"/>
          <a:stretch>
            <a:fillRect/>
          </a:stretch>
        </p:blipFill>
        <p:spPr bwMode="auto">
          <a:xfrm>
            <a:off x="76200" y="990600"/>
            <a:ext cx="6400800" cy="514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1524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518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Informatics Initiatives in South Carolina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1518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143000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95772E"/>
                </a:solidFill>
              </a:rPr>
              <a:t>Health Sciences South Carolina ( HSSC)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5772E"/>
                </a:solidFill>
              </a:rPr>
              <a:t>The Duke Endowment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5772E"/>
                </a:solidFill>
              </a:rPr>
              <a:t>“South Carolina Health Data Portal”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5772E"/>
                </a:solidFill>
              </a:rPr>
              <a:t>South Carolina Integrated Platform for Research - SCIPR</a:t>
            </a:r>
          </a:p>
          <a:p>
            <a:pPr lvl="1">
              <a:buFont typeface="Arial" pitchFamily="34" charset="0"/>
              <a:buChar char="•"/>
            </a:pPr>
            <a:endParaRPr lang="en-US" b="1" dirty="0" smtClean="0">
              <a:solidFill>
                <a:srgbClr val="95772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267200"/>
            <a:ext cx="434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en-US" b="1" dirty="0" smtClean="0">
              <a:solidFill>
                <a:srgbClr val="95772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95772E"/>
                </a:solidFill>
              </a:rPr>
              <a:t>South Carolina Light Rail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95772E"/>
                </a:solidFill>
              </a:rPr>
              <a:t>ClickCommerce  eIRB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95772E"/>
                </a:solidFill>
              </a:rPr>
              <a:t>Collexis Expert Profiling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95772E"/>
                </a:solidFill>
              </a:rPr>
              <a:t>South Carolina Health Information Exchange (SCHIEx)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solidFill>
                <a:srgbClr val="95772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8100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en-US" b="1" dirty="0" smtClean="0">
              <a:solidFill>
                <a:srgbClr val="95772E"/>
              </a:solidFill>
            </a:endParaRPr>
          </a:p>
          <a:p>
            <a:r>
              <a:rPr lang="en-US" b="1" dirty="0" smtClean="0">
                <a:solidFill>
                  <a:srgbClr val="95772E"/>
                </a:solidFill>
              </a:rPr>
              <a:t>Achievements:</a:t>
            </a:r>
            <a:endParaRPr lang="en-US" b="1" dirty="0">
              <a:solidFill>
                <a:srgbClr val="95772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51054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5772E"/>
                </a:solidFill>
              </a:rPr>
              <a:t>… and MUSC’s  recent CTSA</a:t>
            </a:r>
            <a:endParaRPr lang="en-US" b="1" dirty="0">
              <a:solidFill>
                <a:srgbClr val="95772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Alignment of  Informatics Initiatives</a:t>
            </a:r>
            <a:endParaRPr lang="en-US" sz="3200" dirty="0"/>
          </a:p>
        </p:txBody>
      </p:sp>
      <p:pic>
        <p:nvPicPr>
          <p:cNvPr id="4" name="Picture 6" descr="2009 business pl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627" y="1295401"/>
            <a:ext cx="1147824" cy="1514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 descr="CTSA d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1" y="1295400"/>
            <a:ext cx="1173476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12925" y="1371600"/>
            <a:ext cx="12614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CTSA</a:t>
            </a:r>
          </a:p>
          <a:p>
            <a:r>
              <a:rPr lang="en-US" b="1" dirty="0" smtClean="0"/>
              <a:t>Biomedical</a:t>
            </a:r>
          </a:p>
          <a:p>
            <a:r>
              <a:rPr lang="en-US" b="1" dirty="0" smtClean="0"/>
              <a:t>Informatics</a:t>
            </a:r>
            <a:endParaRPr lang="en-US" b="1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37125" y="1371600"/>
            <a:ext cx="1158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HSSC’s</a:t>
            </a:r>
            <a:endParaRPr lang="en-US" b="1" dirty="0"/>
          </a:p>
          <a:p>
            <a:r>
              <a:rPr lang="en-US" b="1" dirty="0"/>
              <a:t>IT</a:t>
            </a:r>
          </a:p>
          <a:p>
            <a:r>
              <a:rPr lang="en-US" b="1" dirty="0"/>
              <a:t>Business</a:t>
            </a:r>
          </a:p>
          <a:p>
            <a:r>
              <a:rPr lang="en-US" b="1" dirty="0"/>
              <a:t>Plan</a:t>
            </a:r>
          </a:p>
        </p:txBody>
      </p:sp>
      <p:pic>
        <p:nvPicPr>
          <p:cNvPr id="8" name="Picture 13" descr="sc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800600"/>
            <a:ext cx="210158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4191000" y="4800600"/>
            <a:ext cx="304800" cy="762000"/>
          </a:xfrm>
          <a:prstGeom prst="downArrow">
            <a:avLst>
              <a:gd name="adj1" fmla="val 75000"/>
              <a:gd name="adj2" fmla="val 112500"/>
            </a:avLst>
          </a:prstGeom>
          <a:solidFill>
            <a:srgbClr val="0D6F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676400" y="54864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Statewide </a:t>
            </a:r>
            <a:r>
              <a:rPr lang="en-US" b="1" dirty="0" smtClean="0"/>
              <a:t>support for translational research through Informatics Solutions</a:t>
            </a:r>
            <a:endParaRPr lang="en-US" b="1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33400" y="2895600"/>
            <a:ext cx="2133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Specific </a:t>
            </a:r>
            <a:r>
              <a:rPr lang="en-US" sz="1600" dirty="0" smtClean="0"/>
              <a:t>Aims:</a:t>
            </a:r>
          </a:p>
          <a:p>
            <a:r>
              <a:rPr lang="en-US" sz="1600" dirty="0" smtClean="0"/>
              <a:t>Provide a catalog of generic  IT services</a:t>
            </a:r>
          </a:p>
          <a:p>
            <a:r>
              <a:rPr lang="en-US" sz="1600" dirty="0" smtClean="0"/>
              <a:t>To support Translational Research</a:t>
            </a:r>
          </a:p>
          <a:p>
            <a:r>
              <a:rPr lang="en-US" sz="1600" dirty="0" smtClean="0"/>
              <a:t>In SC.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657600" y="2895600"/>
            <a:ext cx="2362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Specific </a:t>
            </a:r>
            <a:r>
              <a:rPr lang="en-US" sz="1600" dirty="0" smtClean="0"/>
              <a:t>Aims: </a:t>
            </a:r>
          </a:p>
          <a:p>
            <a:r>
              <a:rPr lang="en-US" sz="1600" dirty="0" smtClean="0"/>
              <a:t>Build an integrated </a:t>
            </a:r>
          </a:p>
          <a:p>
            <a:r>
              <a:rPr lang="en-US" sz="1600" dirty="0" smtClean="0"/>
              <a:t>Information system to</a:t>
            </a:r>
          </a:p>
          <a:p>
            <a:r>
              <a:rPr lang="en-US" sz="1600" dirty="0" smtClean="0"/>
              <a:t>Impact wellness through translational research in SC.  ( Called SCIPR)</a:t>
            </a:r>
          </a:p>
          <a:p>
            <a:endParaRPr lang="en-US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295399"/>
            <a:ext cx="1187748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077200" y="1371600"/>
            <a:ext cx="7241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GO</a:t>
            </a:r>
            <a:br>
              <a:rPr lang="en-US" b="1" dirty="0" smtClean="0"/>
            </a:br>
            <a:r>
              <a:rPr lang="en-US" b="1" dirty="0" smtClean="0"/>
              <a:t>Grant</a:t>
            </a:r>
            <a:endParaRPr lang="en-US" b="1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781800" y="2895600"/>
            <a:ext cx="182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Specific </a:t>
            </a:r>
            <a:r>
              <a:rPr lang="en-US" sz="1600" dirty="0" smtClean="0"/>
              <a:t>Aims:</a:t>
            </a:r>
          </a:p>
          <a:p>
            <a:r>
              <a:rPr lang="en-US" sz="1600" dirty="0" smtClean="0"/>
              <a:t>Create a Research Permissions </a:t>
            </a:r>
          </a:p>
          <a:p>
            <a:r>
              <a:rPr lang="en-US" sz="1600" dirty="0" smtClean="0"/>
              <a:t>Management System for SC.</a:t>
            </a:r>
            <a:endParaRPr lang="en-US" sz="1600" dirty="0"/>
          </a:p>
        </p:txBody>
      </p:sp>
      <p:sp>
        <p:nvSpPr>
          <p:cNvPr id="16" name="Left Brace 15"/>
          <p:cNvSpPr/>
          <p:nvPr/>
        </p:nvSpPr>
        <p:spPr>
          <a:xfrm rot="5400000" flipH="1" flipV="1">
            <a:off x="4038600" y="533399"/>
            <a:ext cx="609600" cy="79248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South Carolina Integrated Platform for Research ( SCIPR) and i2b2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SCIPR’s goal is an integrated collection of research applications</a:t>
            </a:r>
          </a:p>
          <a:p>
            <a:pPr lvl="1"/>
            <a:r>
              <a:rPr lang="en-US" sz="1800" dirty="0" smtClean="0"/>
              <a:t>Built around an  Enterprise Master Patient Index (EMPI), Operational Data Store(ODS)  and Clinical Research Data Warehouse ( CRDW) for 6 HSSC institutions</a:t>
            </a:r>
          </a:p>
          <a:p>
            <a:pPr lvl="1"/>
            <a:r>
              <a:rPr lang="en-US" sz="1800" dirty="0" smtClean="0"/>
              <a:t> Consolidated, statewide  eIRB</a:t>
            </a:r>
          </a:p>
          <a:p>
            <a:pPr lvl="1"/>
            <a:r>
              <a:rPr lang="en-US" sz="1800" dirty="0" smtClean="0"/>
              <a:t>Integrated clinical trials management system</a:t>
            </a:r>
          </a:p>
          <a:p>
            <a:pPr lvl="1"/>
            <a:r>
              <a:rPr lang="en-US" sz="1800" dirty="0" smtClean="0"/>
              <a:t>Expert profiling</a:t>
            </a:r>
          </a:p>
          <a:p>
            <a:pPr lvl="1"/>
            <a:r>
              <a:rPr lang="en-US" sz="1800" dirty="0" smtClean="0"/>
              <a:t>Portal infrastructure for “one stop shop”, messaging  and secondary use of data</a:t>
            </a:r>
          </a:p>
          <a:p>
            <a:pPr lvl="1"/>
            <a:r>
              <a:rPr lang="en-US" sz="1800" dirty="0" smtClean="0"/>
              <a:t>Provide analytical services, real-time clinical decision support and possibly data warehousing services back to the originating institutions</a:t>
            </a:r>
          </a:p>
          <a:p>
            <a:r>
              <a:rPr lang="en-US" sz="2000" dirty="0" smtClean="0"/>
              <a:t>For the CRDW we selected  i2b2</a:t>
            </a:r>
          </a:p>
          <a:p>
            <a:pPr lvl="1"/>
            <a:r>
              <a:rPr lang="en-US" sz="1800" dirty="0" smtClean="0"/>
              <a:t>Implementation services and Data Trust provided by Recombinant Data Corp.</a:t>
            </a:r>
          </a:p>
          <a:p>
            <a:r>
              <a:rPr lang="en-US" sz="2000" dirty="0" smtClean="0"/>
              <a:t>For Messaging, EMPI and Portal  services we selected Sun’s  Java Composite Application Suite (JavaCaps)</a:t>
            </a:r>
          </a:p>
          <a:p>
            <a:pPr lvl="1"/>
            <a:r>
              <a:rPr lang="en-US" sz="1800" dirty="0" smtClean="0"/>
              <a:t>Implementation services provided by Recombinant through Sun partnership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7" descr="I2B2 cores"/>
          <p:cNvPicPr>
            <a:picLocks noChangeAspect="1" noChangeArrowheads="1"/>
          </p:cNvPicPr>
          <p:nvPr/>
        </p:nvPicPr>
        <p:blipFill>
          <a:blip r:embed="rId3" cstate="print">
            <a:lum contrast="15000"/>
          </a:blip>
          <a:srcRect/>
          <a:stretch>
            <a:fillRect/>
          </a:stretch>
        </p:blipFill>
        <p:spPr bwMode="auto">
          <a:xfrm>
            <a:off x="8077200" y="3810000"/>
            <a:ext cx="1066800" cy="69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javacaps stack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3892"/>
            <a:ext cx="7467600" cy="42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glassfish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10496"/>
            <a:ext cx="1371600" cy="68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openES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029200"/>
            <a:ext cx="1716436" cy="41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7162800" y="4876800"/>
            <a:ext cx="457200" cy="457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162800" y="3429000"/>
            <a:ext cx="457200" cy="457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162800" y="1828800"/>
            <a:ext cx="457200" cy="457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96200" y="4800600"/>
            <a:ext cx="1225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HL7</a:t>
            </a:r>
            <a:br>
              <a:rPr lang="en-US" dirty="0" smtClean="0"/>
            </a:br>
            <a:r>
              <a:rPr lang="en-US" dirty="0" smtClean="0"/>
              <a:t>messaging.</a:t>
            </a:r>
          </a:p>
          <a:p>
            <a:r>
              <a:rPr lang="en-US" dirty="0" smtClean="0"/>
              <a:t>ETL.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2990671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Enterprise</a:t>
            </a:r>
          </a:p>
          <a:p>
            <a:r>
              <a:rPr lang="en-US" dirty="0" smtClean="0"/>
              <a:t>Master</a:t>
            </a:r>
            <a:br>
              <a:rPr lang="en-US" dirty="0" smtClean="0"/>
            </a:br>
            <a:r>
              <a:rPr lang="en-US" dirty="0" smtClean="0"/>
              <a:t> Patient </a:t>
            </a:r>
            <a:br>
              <a:rPr lang="en-US" dirty="0" smtClean="0"/>
            </a:br>
            <a:r>
              <a:rPr lang="en-US" dirty="0" smtClean="0"/>
              <a:t>Index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72400" y="1676400"/>
            <a:ext cx="851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LifeRay</a:t>
            </a:r>
          </a:p>
          <a:p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JavaCaps. Open source  hooks and ready for heavy lifting – eGate/ EMPI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0" y="1219200"/>
            <a:ext cx="8866606" cy="4972050"/>
            <a:chOff x="-544286" y="842367"/>
            <a:chExt cx="9538608" cy="5348883"/>
          </a:xfrm>
        </p:grpSpPr>
        <p:sp>
          <p:nvSpPr>
            <p:cNvPr id="4" name="Flowchart: Magnetic Disk 3"/>
            <p:cNvSpPr>
              <a:spLocks noChangeArrowheads="1"/>
            </p:cNvSpPr>
            <p:nvPr/>
          </p:nvSpPr>
          <p:spPr bwMode="auto">
            <a:xfrm>
              <a:off x="228298" y="1229320"/>
              <a:ext cx="1067405" cy="756047"/>
            </a:xfrm>
            <a:prstGeom prst="flowChartMagneticDisk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 algn="ctr">
              <a:solidFill>
                <a:srgbClr val="7D60A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 anchor="ctr"/>
            <a:lstStyle/>
            <a:p>
              <a:pPr algn="ctr" defTabSz="914485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Clinical</a:t>
              </a:r>
            </a:p>
          </p:txBody>
        </p:sp>
        <p:sp>
          <p:nvSpPr>
            <p:cNvPr id="6" name="Flowchart: Magnetic Disk 5"/>
            <p:cNvSpPr>
              <a:spLocks noChangeArrowheads="1"/>
            </p:cNvSpPr>
            <p:nvPr/>
          </p:nvSpPr>
          <p:spPr bwMode="auto">
            <a:xfrm>
              <a:off x="228298" y="2067223"/>
              <a:ext cx="1067405" cy="757535"/>
            </a:xfrm>
            <a:prstGeom prst="flowChartMagneticDisk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 algn="ctr">
              <a:solidFill>
                <a:srgbClr val="7D60A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 anchor="ctr"/>
            <a:lstStyle/>
            <a:p>
              <a:pPr algn="ctr" defTabSz="914485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Master</a:t>
              </a:r>
            </a:p>
            <a:p>
              <a:pPr algn="ctr" defTabSz="914485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Data</a:t>
              </a:r>
            </a:p>
          </p:txBody>
        </p:sp>
        <p:sp>
          <p:nvSpPr>
            <p:cNvPr id="7" name="Flowchart: Magnetic Disk 6"/>
            <p:cNvSpPr>
              <a:spLocks noChangeArrowheads="1"/>
            </p:cNvSpPr>
            <p:nvPr/>
          </p:nvSpPr>
          <p:spPr bwMode="auto">
            <a:xfrm>
              <a:off x="228298" y="2905125"/>
              <a:ext cx="1067405" cy="757536"/>
            </a:xfrm>
            <a:prstGeom prst="flowChartMagneticDisk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 algn="ctr">
              <a:solidFill>
                <a:srgbClr val="7D60A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 anchor="ctr"/>
            <a:lstStyle/>
            <a:p>
              <a:pPr algn="ctr" defTabSz="914485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Financials</a:t>
              </a:r>
            </a:p>
          </p:txBody>
        </p:sp>
        <p:sp>
          <p:nvSpPr>
            <p:cNvPr id="8" name="Flowchart: Magnetic Disk 7"/>
            <p:cNvSpPr>
              <a:spLocks noChangeArrowheads="1"/>
            </p:cNvSpPr>
            <p:nvPr/>
          </p:nvSpPr>
          <p:spPr bwMode="auto">
            <a:xfrm>
              <a:off x="228298" y="3743028"/>
              <a:ext cx="1067405" cy="757535"/>
            </a:xfrm>
            <a:prstGeom prst="flowChartMagneticDisk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 algn="ctr">
              <a:solidFill>
                <a:srgbClr val="7D60A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 anchor="ctr"/>
            <a:lstStyle/>
            <a:p>
              <a:pPr algn="ctr" defTabSz="914485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Laboratory</a:t>
              </a:r>
            </a:p>
          </p:txBody>
        </p:sp>
        <p:sp>
          <p:nvSpPr>
            <p:cNvPr id="9" name="Flowchart: Magnetic Disk 8"/>
            <p:cNvSpPr>
              <a:spLocks noChangeArrowheads="1"/>
            </p:cNvSpPr>
            <p:nvPr/>
          </p:nvSpPr>
          <p:spPr bwMode="auto">
            <a:xfrm>
              <a:off x="228298" y="4580930"/>
              <a:ext cx="1067405" cy="757536"/>
            </a:xfrm>
            <a:prstGeom prst="flowChartMagneticDisk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 algn="ctr">
              <a:solidFill>
                <a:srgbClr val="7D60A0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 anchor="ctr"/>
            <a:lstStyle/>
            <a:p>
              <a:pPr algn="ctr" defTabSz="914485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Research</a:t>
              </a:r>
            </a:p>
          </p:txBody>
        </p:sp>
        <p:sp>
          <p:nvSpPr>
            <p:cNvPr id="10" name="Flowchart: Magnetic Disk 9"/>
            <p:cNvSpPr>
              <a:spLocks noChangeArrowheads="1"/>
            </p:cNvSpPr>
            <p:nvPr/>
          </p:nvSpPr>
          <p:spPr bwMode="auto">
            <a:xfrm>
              <a:off x="3693584" y="1942207"/>
              <a:ext cx="1171726" cy="839391"/>
            </a:xfrm>
            <a:prstGeom prst="flowChartMagneticDisk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/>
            <a:lstStyle/>
            <a:p>
              <a:pPr algn="ctr" defTabSz="914485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Taxonomy</a:t>
              </a:r>
            </a:p>
          </p:txBody>
        </p:sp>
        <p:sp>
          <p:nvSpPr>
            <p:cNvPr id="8200" name="TextBox 10"/>
            <p:cNvSpPr txBox="1">
              <a:spLocks noChangeArrowheads="1"/>
            </p:cNvSpPr>
            <p:nvPr/>
          </p:nvSpPr>
          <p:spPr bwMode="auto">
            <a:xfrm>
              <a:off x="1245810" y="1245692"/>
              <a:ext cx="1524000" cy="4154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2" tIns="45716" rIns="91432" bIns="45716">
              <a:spAutoFit/>
            </a:bodyPr>
            <a:lstStyle/>
            <a:p>
              <a:pPr marL="111120" indent="-111120" defTabSz="914485">
                <a:buFont typeface="Arial" charset="0"/>
                <a:buChar char="•"/>
              </a:pPr>
              <a:r>
                <a:rPr lang="en-US" sz="1100" i="1" dirty="0">
                  <a:latin typeface="Calibri" pitchFamily="34" charset="0"/>
                </a:rPr>
                <a:t>Clinical notes</a:t>
              </a:r>
            </a:p>
            <a:p>
              <a:pPr marL="111120" indent="-111120" defTabSz="914485">
                <a:buFont typeface="Arial" charset="0"/>
                <a:buChar char="•"/>
              </a:pPr>
              <a:r>
                <a:rPr lang="en-US" sz="1100" i="1" dirty="0">
                  <a:latin typeface="Calibri" pitchFamily="34" charset="0"/>
                </a:rPr>
                <a:t>Diagnoses</a:t>
              </a:r>
            </a:p>
            <a:p>
              <a:pPr marL="111120" indent="-111120" defTabSz="914485">
                <a:buFont typeface="Arial" charset="0"/>
                <a:buChar char="•"/>
              </a:pPr>
              <a:r>
                <a:rPr lang="en-US" sz="1100" i="1" dirty="0">
                  <a:latin typeface="Calibri" pitchFamily="34" charset="0"/>
                </a:rPr>
                <a:t>Procedures</a:t>
              </a:r>
            </a:p>
            <a:p>
              <a:pPr marL="111120" indent="-111120" defTabSz="914485">
                <a:buFont typeface="Arial" charset="0"/>
                <a:buChar char="•"/>
              </a:pPr>
              <a:r>
                <a:rPr lang="en-US" sz="1100" i="1" dirty="0">
                  <a:latin typeface="Calibri" pitchFamily="34" charset="0"/>
                </a:rPr>
                <a:t>Medications</a:t>
              </a:r>
            </a:p>
            <a:p>
              <a:pPr marL="111120" indent="-111120" defTabSz="914485"/>
              <a:endParaRPr lang="en-US" sz="1100" i="1" dirty="0">
                <a:latin typeface="Calibri" pitchFamily="34" charset="0"/>
              </a:endParaRPr>
            </a:p>
            <a:p>
              <a:pPr marL="111120" indent="-111120" defTabSz="914485">
                <a:buFont typeface="Arial" charset="0"/>
                <a:buChar char="•"/>
              </a:pPr>
              <a:r>
                <a:rPr lang="en-US" sz="1100" i="1" dirty="0">
                  <a:latin typeface="Calibri" pitchFamily="34" charset="0"/>
                </a:rPr>
                <a:t>Demographics</a:t>
              </a:r>
            </a:p>
            <a:p>
              <a:pPr marL="111120" indent="-111120" defTabSz="914485">
                <a:buFont typeface="Arial" charset="0"/>
                <a:buChar char="•"/>
              </a:pPr>
              <a:r>
                <a:rPr lang="en-US" sz="1100" i="1" dirty="0">
                  <a:latin typeface="Calibri" pitchFamily="34" charset="0"/>
                </a:rPr>
                <a:t>Provider master</a:t>
              </a:r>
            </a:p>
            <a:p>
              <a:pPr marL="111120" indent="-111120" defTabSz="914485">
                <a:buFont typeface="Arial" charset="0"/>
                <a:buChar char="•"/>
              </a:pPr>
              <a:r>
                <a:rPr lang="en-US" sz="1100" i="1" dirty="0">
                  <a:latin typeface="Calibri" pitchFamily="34" charset="0"/>
                </a:rPr>
                <a:t>Code sets</a:t>
              </a:r>
            </a:p>
            <a:p>
              <a:pPr marL="111120" indent="-111120" defTabSz="914485">
                <a:buFont typeface="Arial" charset="0"/>
                <a:buChar char="•"/>
              </a:pPr>
              <a:r>
                <a:rPr lang="en-US" sz="1100" i="1" dirty="0">
                  <a:latin typeface="Calibri" pitchFamily="34" charset="0"/>
                </a:rPr>
                <a:t>Locations</a:t>
              </a:r>
            </a:p>
            <a:p>
              <a:pPr marL="111120" indent="-111120" defTabSz="914485">
                <a:buFont typeface="Arial" charset="0"/>
                <a:buChar char="•"/>
              </a:pPr>
              <a:endParaRPr lang="en-US" sz="1100" i="1" dirty="0">
                <a:latin typeface="Calibri" pitchFamily="34" charset="0"/>
              </a:endParaRPr>
            </a:p>
            <a:p>
              <a:pPr marL="111120" indent="-111120" defTabSz="914485">
                <a:buFont typeface="Arial" charset="0"/>
                <a:buChar char="•"/>
              </a:pPr>
              <a:r>
                <a:rPr lang="en-US" sz="1100" i="1" dirty="0">
                  <a:latin typeface="Calibri" pitchFamily="34" charset="0"/>
                </a:rPr>
                <a:t>Claims</a:t>
              </a:r>
            </a:p>
            <a:p>
              <a:pPr marL="111120" indent="-111120" defTabSz="914485">
                <a:buFont typeface="Arial" charset="0"/>
                <a:buChar char="•"/>
              </a:pPr>
              <a:r>
                <a:rPr lang="en-US" sz="1100" i="1" dirty="0">
                  <a:latin typeface="Calibri" pitchFamily="34" charset="0"/>
                </a:rPr>
                <a:t>Billing</a:t>
              </a:r>
            </a:p>
            <a:p>
              <a:pPr marL="111120" indent="-111120" defTabSz="914485"/>
              <a:endParaRPr lang="en-US" sz="1100" i="1" dirty="0">
                <a:latin typeface="Calibri" pitchFamily="34" charset="0"/>
              </a:endParaRPr>
            </a:p>
            <a:p>
              <a:pPr marL="111120" indent="-111120" defTabSz="914485"/>
              <a:endParaRPr lang="en-US" sz="1100" i="1" dirty="0">
                <a:latin typeface="Calibri" pitchFamily="34" charset="0"/>
              </a:endParaRPr>
            </a:p>
            <a:p>
              <a:pPr marL="111120" indent="-111120" defTabSz="914485"/>
              <a:endParaRPr lang="en-US" sz="1100" i="1" dirty="0">
                <a:latin typeface="Calibri" pitchFamily="34" charset="0"/>
              </a:endParaRPr>
            </a:p>
            <a:p>
              <a:pPr marL="111120" indent="-111120" defTabSz="914485">
                <a:buFont typeface="Arial" charset="0"/>
                <a:buChar char="•"/>
              </a:pPr>
              <a:r>
                <a:rPr lang="en-US" sz="1100" i="1" dirty="0">
                  <a:latin typeface="Calibri" pitchFamily="34" charset="0"/>
                </a:rPr>
                <a:t>Pathology</a:t>
              </a:r>
            </a:p>
            <a:p>
              <a:pPr marL="111120" indent="-111120" defTabSz="914485">
                <a:buFont typeface="Arial" charset="0"/>
                <a:buChar char="•"/>
              </a:pPr>
              <a:r>
                <a:rPr lang="en-US" sz="1100" i="1" dirty="0">
                  <a:latin typeface="Calibri" pitchFamily="34" charset="0"/>
                </a:rPr>
                <a:t>Radiology</a:t>
              </a:r>
            </a:p>
            <a:p>
              <a:pPr marL="111120" indent="-111120" defTabSz="914485">
                <a:buFont typeface="Arial" charset="0"/>
                <a:buChar char="•"/>
              </a:pPr>
              <a:r>
                <a:rPr lang="en-US" sz="1100" i="1" dirty="0">
                  <a:latin typeface="Calibri" pitchFamily="34" charset="0"/>
                </a:rPr>
                <a:t>Genomics</a:t>
              </a:r>
            </a:p>
            <a:p>
              <a:pPr marL="111120" indent="-111120" defTabSz="914485"/>
              <a:endParaRPr lang="en-US" sz="1100" i="1" dirty="0">
                <a:latin typeface="Calibri" pitchFamily="34" charset="0"/>
              </a:endParaRPr>
            </a:p>
            <a:p>
              <a:pPr marL="111120" indent="-111120" defTabSz="914485">
                <a:buFont typeface="Arial" charset="0"/>
                <a:buChar char="•"/>
              </a:pPr>
              <a:endParaRPr lang="en-US" sz="1100" i="1" dirty="0">
                <a:latin typeface="Calibri" pitchFamily="34" charset="0"/>
              </a:endParaRPr>
            </a:p>
            <a:p>
              <a:pPr marL="111120" indent="-111120" defTabSz="914485">
                <a:buFont typeface="Arial" charset="0"/>
                <a:buChar char="•"/>
              </a:pPr>
              <a:r>
                <a:rPr lang="en-US" sz="1100" i="1" dirty="0">
                  <a:latin typeface="Calibri" pitchFamily="34" charset="0"/>
                </a:rPr>
                <a:t>Specialty databases</a:t>
              </a:r>
            </a:p>
            <a:p>
              <a:pPr marL="111120" indent="-111120" defTabSz="914485">
                <a:buFont typeface="Arial" charset="0"/>
                <a:buChar char="•"/>
              </a:pPr>
              <a:r>
                <a:rPr lang="en-US" sz="1100" i="1" dirty="0">
                  <a:latin typeface="Calibri" pitchFamily="34" charset="0"/>
                </a:rPr>
                <a:t>Research databases</a:t>
              </a:r>
            </a:p>
            <a:p>
              <a:pPr marL="111120" indent="-111120" defTabSz="914485">
                <a:buFont typeface="Arial" charset="0"/>
                <a:buChar char="•"/>
              </a:pPr>
              <a:r>
                <a:rPr lang="en-US" sz="1100" i="1" dirty="0">
                  <a:latin typeface="Calibri" pitchFamily="34" charset="0"/>
                </a:rPr>
                <a:t>CTMS</a:t>
              </a:r>
            </a:p>
            <a:p>
              <a:pPr marL="111120" indent="-111120" defTabSz="914485">
                <a:buFont typeface="Arial" charset="0"/>
                <a:buChar char="•"/>
              </a:pPr>
              <a:endParaRPr lang="en-US" sz="1100" i="1" dirty="0">
                <a:latin typeface="Calibri" pitchFamily="34" charset="0"/>
              </a:endParaRPr>
            </a:p>
          </p:txBody>
        </p:sp>
        <p:sp>
          <p:nvSpPr>
            <p:cNvPr id="12" name="Flowchart: Magnetic Disk 11"/>
            <p:cNvSpPr>
              <a:spLocks noChangeArrowheads="1"/>
            </p:cNvSpPr>
            <p:nvPr/>
          </p:nvSpPr>
          <p:spPr bwMode="auto">
            <a:xfrm>
              <a:off x="3418417" y="2576215"/>
              <a:ext cx="1171726" cy="837902"/>
            </a:xfrm>
            <a:prstGeom prst="flowChartMagneticDisk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/>
            <a:lstStyle/>
            <a:p>
              <a:pPr algn="ctr" defTabSz="914485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Measures</a:t>
              </a:r>
            </a:p>
          </p:txBody>
        </p:sp>
        <p:sp>
          <p:nvSpPr>
            <p:cNvPr id="13" name="Flowchart: Magnetic Disk 12"/>
            <p:cNvSpPr>
              <a:spLocks noChangeArrowheads="1"/>
            </p:cNvSpPr>
            <p:nvPr/>
          </p:nvSpPr>
          <p:spPr bwMode="auto">
            <a:xfrm>
              <a:off x="3332239" y="5353348"/>
              <a:ext cx="1218595" cy="837902"/>
            </a:xfrm>
            <a:prstGeom prst="flowChartMagneticDisk">
              <a:avLst/>
            </a:prstGeom>
            <a:solidFill>
              <a:srgbClr val="FFFFCC"/>
            </a:solidFill>
            <a:ln w="9525" algn="ctr">
              <a:solidFill>
                <a:srgbClr val="262626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 anchor="ctr"/>
            <a:lstStyle/>
            <a:p>
              <a:pPr algn="ctr" defTabSz="914485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Greenville</a:t>
              </a:r>
            </a:p>
          </p:txBody>
        </p:sp>
        <p:sp>
          <p:nvSpPr>
            <p:cNvPr id="14" name="Flowchart: Magnetic Disk 13"/>
            <p:cNvSpPr>
              <a:spLocks noChangeArrowheads="1"/>
            </p:cNvSpPr>
            <p:nvPr/>
          </p:nvSpPr>
          <p:spPr bwMode="auto">
            <a:xfrm>
              <a:off x="4386036" y="5353348"/>
              <a:ext cx="1220107" cy="837902"/>
            </a:xfrm>
            <a:prstGeom prst="flowChartMagneticDisk">
              <a:avLst/>
            </a:prstGeom>
            <a:solidFill>
              <a:srgbClr val="FFFFCC"/>
            </a:solidFill>
            <a:ln w="9525" algn="ctr">
              <a:solidFill>
                <a:srgbClr val="262626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 anchor="ctr"/>
            <a:lstStyle/>
            <a:p>
              <a:pPr algn="ctr" defTabSz="914485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MUSC</a:t>
              </a:r>
            </a:p>
          </p:txBody>
        </p:sp>
        <p:sp>
          <p:nvSpPr>
            <p:cNvPr id="15" name="Flowchart: Magnetic Disk 14"/>
            <p:cNvSpPr>
              <a:spLocks noChangeArrowheads="1"/>
            </p:cNvSpPr>
            <p:nvPr/>
          </p:nvSpPr>
          <p:spPr bwMode="auto">
            <a:xfrm>
              <a:off x="5527524" y="5353348"/>
              <a:ext cx="1295703" cy="837902"/>
            </a:xfrm>
            <a:prstGeom prst="flowChartMagneticDisk">
              <a:avLst/>
            </a:prstGeom>
            <a:solidFill>
              <a:srgbClr val="FFFFCC"/>
            </a:solidFill>
            <a:ln w="9525" algn="ctr">
              <a:solidFill>
                <a:srgbClr val="262626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 anchor="ctr"/>
            <a:lstStyle/>
            <a:p>
              <a:pPr algn="ctr" defTabSz="914485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Palmetto</a:t>
              </a:r>
            </a:p>
          </p:txBody>
        </p:sp>
        <p:cxnSp>
          <p:nvCxnSpPr>
            <p:cNvPr id="16" name="Straight Arrow Connector 15"/>
            <p:cNvCxnSpPr>
              <a:stCxn id="13" idx="1"/>
              <a:endCxn id="41" idx="2"/>
            </p:cNvCxnSpPr>
            <p:nvPr/>
          </p:nvCxnSpPr>
          <p:spPr>
            <a:xfrm rot="5400000" flipH="1" flipV="1">
              <a:off x="4894367" y="4073096"/>
              <a:ext cx="327422" cy="22330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Flowchart: Magnetic Disk 16"/>
            <p:cNvSpPr>
              <a:spLocks noChangeArrowheads="1"/>
            </p:cNvSpPr>
            <p:nvPr/>
          </p:nvSpPr>
          <p:spPr bwMode="auto">
            <a:xfrm>
              <a:off x="6569227" y="5353348"/>
              <a:ext cx="1295702" cy="837902"/>
            </a:xfrm>
            <a:prstGeom prst="flowChartMagneticDisk">
              <a:avLst/>
            </a:prstGeom>
            <a:solidFill>
              <a:srgbClr val="FFFFCC"/>
            </a:solidFill>
            <a:ln w="9525" algn="ctr">
              <a:solidFill>
                <a:srgbClr val="262626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 anchor="ctr"/>
            <a:lstStyle/>
            <a:p>
              <a:pPr algn="ctr" defTabSz="914485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Spartanburg</a:t>
              </a:r>
            </a:p>
          </p:txBody>
        </p:sp>
        <p:sp>
          <p:nvSpPr>
            <p:cNvPr id="18" name="Flowchart: Magnetic Disk 17"/>
            <p:cNvSpPr>
              <a:spLocks noChangeArrowheads="1"/>
            </p:cNvSpPr>
            <p:nvPr/>
          </p:nvSpPr>
          <p:spPr bwMode="auto">
            <a:xfrm>
              <a:off x="7700132" y="5353348"/>
              <a:ext cx="1294190" cy="837902"/>
            </a:xfrm>
            <a:prstGeom prst="flowChartMagneticDisk">
              <a:avLst/>
            </a:prstGeom>
            <a:solidFill>
              <a:srgbClr val="FFFFCC"/>
            </a:solidFill>
            <a:ln w="9525" algn="ctr">
              <a:solidFill>
                <a:srgbClr val="262626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 anchor="ctr"/>
            <a:lstStyle/>
            <a:p>
              <a:pPr algn="ctr" defTabSz="914485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USC</a:t>
              </a:r>
            </a:p>
          </p:txBody>
        </p:sp>
        <p:cxnSp>
          <p:nvCxnSpPr>
            <p:cNvPr id="19" name="Straight Arrow Connector 18"/>
            <p:cNvCxnSpPr>
              <a:stCxn id="14" idx="1"/>
              <a:endCxn id="41" idx="2"/>
            </p:cNvCxnSpPr>
            <p:nvPr/>
          </p:nvCxnSpPr>
          <p:spPr>
            <a:xfrm rot="5400000" flipH="1" flipV="1">
              <a:off x="5422021" y="4600751"/>
              <a:ext cx="327422" cy="11777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5429251" y="2235399"/>
              <a:ext cx="1490738" cy="91529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 anchor="ctr"/>
            <a:lstStyle/>
            <a:p>
              <a:pPr algn="ctr" defTabSz="914485"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Data Staging and</a:t>
              </a:r>
            </a:p>
            <a:p>
              <a:pPr algn="ctr" defTabSz="914485"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Integration</a:t>
              </a:r>
            </a:p>
          </p:txBody>
        </p:sp>
        <p:cxnSp>
          <p:nvCxnSpPr>
            <p:cNvPr id="21" name="Straight Arrow Connector 20"/>
            <p:cNvCxnSpPr>
              <a:stCxn id="15" idx="1"/>
              <a:endCxn id="41" idx="2"/>
            </p:cNvCxnSpPr>
            <p:nvPr/>
          </p:nvCxnSpPr>
          <p:spPr>
            <a:xfrm rot="5400000" flipH="1" flipV="1">
              <a:off x="6010908" y="5189637"/>
              <a:ext cx="3274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7" idx="1"/>
              <a:endCxn id="41" idx="2"/>
            </p:cNvCxnSpPr>
            <p:nvPr/>
          </p:nvCxnSpPr>
          <p:spPr>
            <a:xfrm rot="16200000" flipV="1">
              <a:off x="6532516" y="4668030"/>
              <a:ext cx="327422" cy="10432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212" name="TextBox 48"/>
            <p:cNvSpPr txBox="1">
              <a:spLocks noChangeArrowheads="1"/>
            </p:cNvSpPr>
            <p:nvPr/>
          </p:nvSpPr>
          <p:spPr bwMode="auto">
            <a:xfrm>
              <a:off x="-544286" y="842367"/>
              <a:ext cx="2819703" cy="370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2" tIns="45716" rIns="91432" bIns="45716">
              <a:spAutoFit/>
            </a:bodyPr>
            <a:lstStyle/>
            <a:p>
              <a:pPr algn="ctr" defTabSz="914485"/>
              <a:r>
                <a:rPr lang="en-US" i="1" u="sng" dirty="0">
                  <a:solidFill>
                    <a:srgbClr val="595959"/>
                  </a:solidFill>
                  <a:latin typeface="Calibri" pitchFamily="34" charset="0"/>
                </a:rPr>
                <a:t>Data Sources</a:t>
              </a:r>
            </a:p>
          </p:txBody>
        </p:sp>
        <p:sp>
          <p:nvSpPr>
            <p:cNvPr id="25" name="Bent Arrow 24"/>
            <p:cNvSpPr>
              <a:spLocks noChangeArrowheads="1"/>
            </p:cNvSpPr>
            <p:nvPr/>
          </p:nvSpPr>
          <p:spPr bwMode="auto">
            <a:xfrm flipV="1">
              <a:off x="630465" y="5414367"/>
              <a:ext cx="2644321" cy="519411"/>
            </a:xfrm>
            <a:custGeom>
              <a:avLst/>
              <a:gdLst>
                <a:gd name="T0" fmla="*/ 1546550 w 1676400"/>
                <a:gd name="T1" fmla="*/ 0 h 519401"/>
                <a:gd name="T2" fmla="*/ 1546550 w 1676400"/>
                <a:gd name="T3" fmla="*/ 245272 h 519401"/>
                <a:gd name="T4" fmla="*/ 64925 w 1676400"/>
                <a:gd name="T5" fmla="*/ 519401 h 519401"/>
                <a:gd name="T6" fmla="*/ 1676400 w 1676400"/>
                <a:gd name="T7" fmla="*/ 122636 h 519401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0 w 1676400"/>
                <a:gd name="T13" fmla="*/ 0 h 519401"/>
                <a:gd name="T14" fmla="*/ 1676400 w 1676400"/>
                <a:gd name="T15" fmla="*/ 519401 h 5194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6400" h="519401">
                  <a:moveTo>
                    <a:pt x="0" y="519401"/>
                  </a:moveTo>
                  <a:lnTo>
                    <a:pt x="0" y="284949"/>
                  </a:lnTo>
                  <a:cubicBezTo>
                    <a:pt x="0" y="159448"/>
                    <a:pt x="101737" y="57711"/>
                    <a:pt x="227237" y="57711"/>
                  </a:cubicBezTo>
                  <a:lnTo>
                    <a:pt x="1546550" y="57711"/>
                  </a:lnTo>
                  <a:lnTo>
                    <a:pt x="1546550" y="0"/>
                  </a:lnTo>
                  <a:lnTo>
                    <a:pt x="1676400" y="122636"/>
                  </a:lnTo>
                  <a:lnTo>
                    <a:pt x="1546550" y="245272"/>
                  </a:lnTo>
                  <a:lnTo>
                    <a:pt x="1546550" y="187561"/>
                  </a:lnTo>
                  <a:lnTo>
                    <a:pt x="227238" y="187561"/>
                  </a:lnTo>
                  <a:lnTo>
                    <a:pt x="227237" y="187561"/>
                  </a:lnTo>
                  <a:cubicBezTo>
                    <a:pt x="173452" y="187561"/>
                    <a:pt x="129850" y="231163"/>
                    <a:pt x="129850" y="284948"/>
                  </a:cubicBezTo>
                  <a:lnTo>
                    <a:pt x="129850" y="519401"/>
                  </a:lnTo>
                  <a:close/>
                </a:path>
              </a:pathLst>
            </a:cu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 anchor="ctr"/>
            <a:lstStyle/>
            <a:p>
              <a:pPr algn="ctr" defTabSz="914485">
                <a:defRPr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27" name="Straight Arrow Connector 26"/>
            <p:cNvCxnSpPr>
              <a:stCxn id="47" idx="0"/>
              <a:endCxn id="20" idx="2"/>
            </p:cNvCxnSpPr>
            <p:nvPr/>
          </p:nvCxnSpPr>
          <p:spPr>
            <a:xfrm rot="5400000" flipH="1" flipV="1">
              <a:off x="6057789" y="3267522"/>
              <a:ext cx="2336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8" idx="1"/>
              <a:endCxn id="41" idx="2"/>
            </p:cNvCxnSpPr>
            <p:nvPr/>
          </p:nvCxnSpPr>
          <p:spPr>
            <a:xfrm rot="16200000" flipV="1">
              <a:off x="7097212" y="4103333"/>
              <a:ext cx="327422" cy="21726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Flowchart: Magnetic Disk 34"/>
            <p:cNvSpPr>
              <a:spLocks noChangeArrowheads="1"/>
            </p:cNvSpPr>
            <p:nvPr/>
          </p:nvSpPr>
          <p:spPr bwMode="auto">
            <a:xfrm>
              <a:off x="3037417" y="3283149"/>
              <a:ext cx="1171726" cy="837903"/>
            </a:xfrm>
            <a:prstGeom prst="flowChartMagneticDisk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/>
            <a:lstStyle/>
            <a:p>
              <a:pPr algn="ctr" defTabSz="914485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Audit Logs</a:t>
              </a:r>
            </a:p>
          </p:txBody>
        </p:sp>
        <p:cxnSp>
          <p:nvCxnSpPr>
            <p:cNvPr id="36" name="Straight Arrow Connector 35"/>
            <p:cNvCxnSpPr>
              <a:stCxn id="10" idx="4"/>
              <a:endCxn id="20" idx="1"/>
            </p:cNvCxnSpPr>
            <p:nvPr/>
          </p:nvCxnSpPr>
          <p:spPr>
            <a:xfrm>
              <a:off x="4865310" y="2361904"/>
              <a:ext cx="563941" cy="3303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2" idx="4"/>
              <a:endCxn id="20" idx="1"/>
            </p:cNvCxnSpPr>
            <p:nvPr/>
          </p:nvCxnSpPr>
          <p:spPr>
            <a:xfrm flipV="1">
              <a:off x="4590143" y="2692301"/>
              <a:ext cx="839108" cy="3021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5" idx="4"/>
              <a:endCxn id="20" idx="1"/>
            </p:cNvCxnSpPr>
            <p:nvPr/>
          </p:nvCxnSpPr>
          <p:spPr>
            <a:xfrm flipV="1">
              <a:off x="4209143" y="2692302"/>
              <a:ext cx="1220108" cy="10090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Flowchart: Magnetic Disk 38"/>
            <p:cNvSpPr>
              <a:spLocks noChangeArrowheads="1"/>
            </p:cNvSpPr>
            <p:nvPr/>
          </p:nvSpPr>
          <p:spPr bwMode="auto">
            <a:xfrm>
              <a:off x="5327953" y="1068586"/>
              <a:ext cx="1693333" cy="973336"/>
            </a:xfrm>
            <a:prstGeom prst="flowChartMagneticDisk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 anchor="ctr"/>
            <a:lstStyle/>
            <a:p>
              <a:pPr algn="ctr" defTabSz="914485">
                <a:defRPr/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HSSC</a:t>
              </a:r>
            </a:p>
            <a:p>
              <a:pPr algn="ctr" defTabSz="914485"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CDW</a:t>
              </a:r>
              <a:endPara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16200000" flipV="1">
              <a:off x="6077881" y="2138661"/>
              <a:ext cx="19347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>
              <a:spLocks noChangeArrowheads="1"/>
            </p:cNvSpPr>
            <p:nvPr/>
          </p:nvSpPr>
          <p:spPr bwMode="auto">
            <a:xfrm>
              <a:off x="3994453" y="4485680"/>
              <a:ext cx="4360333" cy="5402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 anchor="ctr"/>
            <a:lstStyle/>
            <a:p>
              <a:pPr algn="ctr" defTabSz="914485"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Java CAPS (OpenESB) Service Bus</a:t>
              </a:r>
            </a:p>
          </p:txBody>
        </p:sp>
        <p:sp>
          <p:nvSpPr>
            <p:cNvPr id="47" name="Rounded Rectangle 46"/>
            <p:cNvSpPr>
              <a:spLocks noChangeArrowheads="1"/>
            </p:cNvSpPr>
            <p:nvPr/>
          </p:nvSpPr>
          <p:spPr bwMode="auto">
            <a:xfrm>
              <a:off x="5164667" y="3384352"/>
              <a:ext cx="2019905" cy="91529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 anchor="ctr"/>
            <a:lstStyle/>
            <a:p>
              <a:pPr algn="ctr" defTabSz="914485"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Java CAPS</a:t>
              </a:r>
            </a:p>
            <a:p>
              <a:pPr algn="ctr" defTabSz="914485"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(project Mural)</a:t>
              </a:r>
            </a:p>
            <a:p>
              <a:pPr algn="ctr" defTabSz="914485"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EMPI</a:t>
              </a:r>
            </a:p>
          </p:txBody>
        </p:sp>
        <p:cxnSp>
          <p:nvCxnSpPr>
            <p:cNvPr id="53" name="Straight Arrow Connector 52"/>
            <p:cNvCxnSpPr>
              <a:stCxn id="41" idx="0"/>
              <a:endCxn id="47" idx="2"/>
            </p:cNvCxnSpPr>
            <p:nvPr/>
          </p:nvCxnSpPr>
          <p:spPr>
            <a:xfrm rot="16200000" flipV="1">
              <a:off x="6081602" y="4392663"/>
              <a:ext cx="186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>
              <a:spLocks noChangeArrowheads="1"/>
            </p:cNvSpPr>
            <p:nvPr/>
          </p:nvSpPr>
          <p:spPr bwMode="auto">
            <a:xfrm>
              <a:off x="7364489" y="2229446"/>
              <a:ext cx="981226" cy="20761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91432" tIns="45716" rIns="91432" bIns="45716" anchor="ctr"/>
            <a:lstStyle/>
            <a:p>
              <a:pPr algn="ctr" defTabSz="914485"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Java CAPS</a:t>
              </a:r>
            </a:p>
            <a:p>
              <a:pPr algn="ctr" defTabSz="914485"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ETL</a:t>
              </a:r>
            </a:p>
          </p:txBody>
        </p:sp>
        <p:cxnSp>
          <p:nvCxnSpPr>
            <p:cNvPr id="78" name="Straight Arrow Connector 77"/>
            <p:cNvCxnSpPr>
              <a:endCxn id="69" idx="2"/>
            </p:cNvCxnSpPr>
            <p:nvPr/>
          </p:nvCxnSpPr>
          <p:spPr>
            <a:xfrm rot="16200000" flipV="1">
              <a:off x="7761328" y="4398616"/>
              <a:ext cx="1860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endCxn id="20" idx="3"/>
            </p:cNvCxnSpPr>
            <p:nvPr/>
          </p:nvCxnSpPr>
          <p:spPr>
            <a:xfrm rot="10800000">
              <a:off x="6919989" y="2692302"/>
              <a:ext cx="444500" cy="14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Recombinant will create their data Trust using JavaCAPS</a:t>
            </a:r>
            <a:endParaRPr lang="en-US" dirty="0"/>
          </a:p>
        </p:txBody>
      </p:sp>
      <p:pic>
        <p:nvPicPr>
          <p:cNvPr id="44" name="Picture 7" descr="I2B2 cores"/>
          <p:cNvPicPr>
            <a:picLocks noChangeAspect="1" noChangeArrowheads="1"/>
          </p:cNvPicPr>
          <p:nvPr/>
        </p:nvPicPr>
        <p:blipFill>
          <a:blip r:embed="rId2" cstate="print">
            <a:lum contrast="15000"/>
          </a:blip>
          <a:srcRect/>
          <a:stretch>
            <a:fillRect/>
          </a:stretch>
        </p:blipFill>
        <p:spPr bwMode="auto">
          <a:xfrm>
            <a:off x="7391400" y="1447800"/>
            <a:ext cx="14430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914400" y="304800"/>
            <a:ext cx="7011005" cy="659309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134997"/>
                </a:solidFill>
                <a:latin typeface="+mn-lt"/>
              </a:rPr>
              <a:t>Clinical Research Informatics Ecosystem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38200" y="1066800"/>
            <a:ext cx="7537561" cy="5105400"/>
            <a:chOff x="626633" y="762000"/>
            <a:chExt cx="8212567" cy="5562600"/>
          </a:xfrm>
        </p:grpSpPr>
        <p:pic>
          <p:nvPicPr>
            <p:cNvPr id="1026" name="Picture 0" descr="New Translational Environement Picture.JPG"/>
            <p:cNvPicPr>
              <a:picLocks noChangeAspect="1" noChangeArrowheads="1"/>
            </p:cNvPicPr>
            <p:nvPr/>
          </p:nvPicPr>
          <p:blipFill>
            <a:blip r:embed="rId2" cstate="print"/>
            <a:srcRect l="1361" t="1940" r="3790" b="10091"/>
            <a:stretch>
              <a:fillRect/>
            </a:stretch>
          </p:blipFill>
          <p:spPr bwMode="auto">
            <a:xfrm>
              <a:off x="855233" y="762000"/>
              <a:ext cx="7983967" cy="556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98633" y="5105400"/>
              <a:ext cx="165704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94033" y="2133600"/>
              <a:ext cx="1335011" cy="5268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cxnSp>
          <p:nvCxnSpPr>
            <p:cNvPr id="27" name="Straight Arrow Connector 26"/>
            <p:cNvCxnSpPr/>
            <p:nvPr/>
          </p:nvCxnSpPr>
          <p:spPr>
            <a:xfrm rot="5400000">
              <a:off x="2406968" y="2985332"/>
              <a:ext cx="160734" cy="1511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26633" y="1143000"/>
              <a:ext cx="1413631" cy="453925"/>
            </a:xfrm>
            <a:prstGeom prst="rect">
              <a:avLst/>
            </a:prstGeom>
          </p:spPr>
          <p:txBody>
            <a:bodyPr wrap="none" lIns="86493" tIns="43247" rIns="86493" bIns="43247">
              <a:normAutofit fontScale="92500" lnSpcReduction="10000"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Trust</a:t>
              </a:r>
            </a:p>
          </p:txBody>
        </p:sp>
      </p:grpSp>
      <p:pic>
        <p:nvPicPr>
          <p:cNvPr id="15" name="Picture 14" descr="recomdata_logo2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5029200"/>
            <a:ext cx="1905000" cy="19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 have started building the systems…</a:t>
            </a:r>
            <a:endParaRPr lang="en-US" sz="3600" dirty="0"/>
          </a:p>
        </p:txBody>
      </p:sp>
      <p:pic>
        <p:nvPicPr>
          <p:cNvPr id="4" name="Picture 3" descr="scmap"/>
          <p:cNvPicPr>
            <a:picLocks noChangeAspect="1" noChangeArrowheads="1"/>
          </p:cNvPicPr>
          <p:nvPr/>
        </p:nvPicPr>
        <p:blipFill>
          <a:blip r:embed="rId2" cstate="print"/>
          <a:srcRect r="8974" b="6305"/>
          <a:stretch>
            <a:fillRect/>
          </a:stretch>
        </p:blipFill>
        <p:spPr bwMode="auto">
          <a:xfrm>
            <a:off x="457200" y="1924050"/>
            <a:ext cx="5410200" cy="423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38800" y="2562225"/>
            <a:ext cx="2819400" cy="523220"/>
          </a:xfrm>
          <a:prstGeom prst="rect">
            <a:avLst/>
          </a:prstGeom>
          <a:solidFill>
            <a:srgbClr val="AAADEA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b="1" dirty="0" smtClean="0"/>
              <a:t>Project Management  and Support </a:t>
            </a:r>
            <a:r>
              <a:rPr lang="en-US" sz="1400" b="1" dirty="0"/>
              <a:t>Cores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57400" y="1143000"/>
            <a:ext cx="1066800" cy="517525"/>
          </a:xfrm>
          <a:prstGeom prst="rect">
            <a:avLst/>
          </a:prstGeom>
          <a:solidFill>
            <a:srgbClr val="AAADEA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1400" b="1" dirty="0"/>
              <a:t>Hosting</a:t>
            </a:r>
          </a:p>
          <a:p>
            <a:r>
              <a:rPr lang="en-US" sz="1400" b="1" dirty="0"/>
              <a:t>Cores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3657600" y="2867025"/>
            <a:ext cx="1981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4419600" y="4800599"/>
            <a:ext cx="137160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2" descr="http://www.sun.com/images/k3/k3_enterprise-t5440_2.jpg"/>
          <p:cNvPicPr>
            <a:picLocks noChangeAspect="1" noChangeArrowheads="1"/>
          </p:cNvPicPr>
          <p:nvPr/>
        </p:nvPicPr>
        <p:blipFill>
          <a:blip r:embed="rId3" cstate="print"/>
          <a:srcRect t="6250" r="5234" b="6250"/>
          <a:stretch>
            <a:fillRect/>
          </a:stretch>
        </p:blipFill>
        <p:spPr bwMode="auto">
          <a:xfrm>
            <a:off x="0" y="990600"/>
            <a:ext cx="1828800" cy="1066800"/>
          </a:xfrm>
          <a:prstGeom prst="rect">
            <a:avLst/>
          </a:prstGeom>
          <a:noFill/>
        </p:spPr>
      </p:pic>
      <p:pic>
        <p:nvPicPr>
          <p:cNvPr id="10" name="Picture 7" descr="I2B2 cores"/>
          <p:cNvPicPr>
            <a:picLocks noChangeAspect="1" noChangeArrowheads="1"/>
          </p:cNvPicPr>
          <p:nvPr/>
        </p:nvPicPr>
        <p:blipFill>
          <a:blip r:embed="rId4" cstate="print">
            <a:lum contrast="15000"/>
          </a:blip>
          <a:srcRect/>
          <a:stretch>
            <a:fillRect/>
          </a:stretch>
        </p:blipFill>
        <p:spPr bwMode="auto">
          <a:xfrm>
            <a:off x="5943600" y="5334000"/>
            <a:ext cx="14430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1" name="Picture 10" descr="HSSCIPR timeline v2 02192009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343025"/>
            <a:ext cx="2877551" cy="990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1600200" y="1647825"/>
            <a:ext cx="609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0" y="41910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4114800"/>
            <a:ext cx="28739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Working on:</a:t>
            </a:r>
          </a:p>
          <a:p>
            <a:r>
              <a:rPr lang="en-US" dirty="0" smtClean="0"/>
              <a:t> -Data sharing </a:t>
            </a:r>
            <a:br>
              <a:rPr lang="en-US" dirty="0" smtClean="0"/>
            </a:br>
            <a:r>
              <a:rPr lang="en-US" dirty="0" smtClean="0"/>
              <a:t>agreements</a:t>
            </a:r>
          </a:p>
          <a:p>
            <a:r>
              <a:rPr lang="en-US" dirty="0" smtClean="0"/>
              <a:t>-Hosting  architecture</a:t>
            </a:r>
          </a:p>
          <a:p>
            <a:r>
              <a:rPr lang="en-US" dirty="0" smtClean="0"/>
              <a:t>-training staff ( JavaCaps)</a:t>
            </a:r>
          </a:p>
          <a:p>
            <a:r>
              <a:rPr lang="en-US" dirty="0" smtClean="0"/>
              <a:t>-building CTSA infrastructure</a:t>
            </a:r>
          </a:p>
          <a:p>
            <a:r>
              <a:rPr lang="en-US" dirty="0" smtClean="0"/>
              <a:t>At MUSC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00200" y="3171825"/>
            <a:ext cx="19050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3200400" y="4314825"/>
            <a:ext cx="12954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00200" y="2943225"/>
            <a:ext cx="6858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D:\Projects\MUSC\SCTR\CTSA\All hands meeting 2009\sctr_website_sm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733800"/>
            <a:ext cx="2015218" cy="15046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791200" y="4572000"/>
            <a:ext cx="1143000" cy="517525"/>
          </a:xfrm>
          <a:prstGeom prst="rect">
            <a:avLst/>
          </a:prstGeom>
          <a:solidFill>
            <a:srgbClr val="AAADEA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1400" b="1" dirty="0"/>
              <a:t>Informatics </a:t>
            </a:r>
          </a:p>
          <a:p>
            <a:r>
              <a:rPr lang="en-US" sz="1400" b="1" dirty="0"/>
              <a:t>Cores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 Grant Aims– A Research Permissions Framework for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705600" cy="4419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Leverages CTSA, HSSC, Duke and industry partnerships</a:t>
            </a:r>
          </a:p>
          <a:p>
            <a:r>
              <a:rPr lang="en-US" dirty="0" smtClean="0"/>
              <a:t>Analyze business processes of current Consent Management across SC </a:t>
            </a:r>
          </a:p>
          <a:p>
            <a:r>
              <a:rPr lang="en-US" dirty="0" smtClean="0"/>
              <a:t>Create a research permissions  ontology (“logical framework”)</a:t>
            </a:r>
          </a:p>
          <a:p>
            <a:r>
              <a:rPr lang="en-US" dirty="0" smtClean="0"/>
              <a:t>Examine ELSI issues and guide project - Duke</a:t>
            </a:r>
          </a:p>
          <a:p>
            <a:r>
              <a:rPr lang="en-US" dirty="0" smtClean="0"/>
              <a:t>Change the way research permissions are collected across HSSC using a standards-based data collection method ( CDISC’s RFD)</a:t>
            </a:r>
          </a:p>
          <a:p>
            <a:r>
              <a:rPr lang="en-US" dirty="0" smtClean="0"/>
              <a:t>Provide permissions  feedback to consumers via a portal</a:t>
            </a:r>
          </a:p>
          <a:p>
            <a:r>
              <a:rPr lang="en-US" dirty="0" smtClean="0"/>
              <a:t>Publish the code as open source to the research community within the i2b2 project 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524000"/>
            <a:ext cx="1676400" cy="2137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228600" y="56388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591175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Focus of Projects is currently the Privacy Authorizations Framework for development work on our data warehouse. Eventually a DURSA is anticipated.</a:t>
            </a:r>
            <a:endParaRPr lang="en-US" dirty="0"/>
          </a:p>
        </p:txBody>
      </p:sp>
      <p:pic>
        <p:nvPicPr>
          <p:cNvPr id="7170" name="Picture 2" descr="SAIC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286000"/>
            <a:ext cx="708835" cy="304800"/>
          </a:xfrm>
          <a:prstGeom prst="rect">
            <a:avLst/>
          </a:prstGeom>
          <a:noFill/>
        </p:spPr>
      </p:pic>
      <p:pic>
        <p:nvPicPr>
          <p:cNvPr id="9" name="Picture 2" descr="SAIC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819400"/>
            <a:ext cx="708835" cy="304800"/>
          </a:xfrm>
          <a:prstGeom prst="rect">
            <a:avLst/>
          </a:prstGeom>
          <a:noFill/>
        </p:spPr>
      </p:pic>
      <p:pic>
        <p:nvPicPr>
          <p:cNvPr id="10" name="Picture 3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124200"/>
            <a:ext cx="250371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" name="Picture 2" descr="SAIC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038600"/>
            <a:ext cx="708835" cy="304800"/>
          </a:xfrm>
          <a:prstGeom prst="rect">
            <a:avLst/>
          </a:prstGeom>
          <a:noFill/>
        </p:spPr>
      </p:pic>
      <p:pic>
        <p:nvPicPr>
          <p:cNvPr id="12" name="Picture 11" descr="recomdata_logo2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2819400"/>
            <a:ext cx="2667000" cy="271145"/>
          </a:xfrm>
          <a:prstGeom prst="rect">
            <a:avLst/>
          </a:prstGeom>
        </p:spPr>
      </p:pic>
      <p:pic>
        <p:nvPicPr>
          <p:cNvPr id="13" name="Picture 12" descr="recomdata_logo2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4648200"/>
            <a:ext cx="2667000" cy="271145"/>
          </a:xfrm>
          <a:prstGeom prst="rect">
            <a:avLst/>
          </a:prstGeom>
        </p:spPr>
      </p:pic>
      <p:pic>
        <p:nvPicPr>
          <p:cNvPr id="14" name="Picture 13" descr="recomdata_logo2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9200" y="5257800"/>
            <a:ext cx="2667000" cy="271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551</Words>
  <Application>Microsoft Office PowerPoint</Application>
  <PresentationFormat>On-screen Show (4:3)</PresentationFormat>
  <Paragraphs>145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I2b2 AUG</vt:lpstr>
      <vt:lpstr>Slide 2</vt:lpstr>
      <vt:lpstr>Alignment of  Informatics Initiatives</vt:lpstr>
      <vt:lpstr>The South Carolina Integrated Platform for Research ( SCIPR) and i2b2</vt:lpstr>
      <vt:lpstr>JavaCaps. Open source  hooks and ready for heavy lifting – eGate/ EMPI</vt:lpstr>
      <vt:lpstr>Recombinant will create their data Trust using JavaCAPS</vt:lpstr>
      <vt:lpstr>Clinical Research Informatics Ecosystem</vt:lpstr>
      <vt:lpstr>We have started building the systems…</vt:lpstr>
      <vt:lpstr>GO Grant Aims– A Research Permissions Framework for SC</vt:lpstr>
      <vt:lpstr>Research Permissions Concept in i2b2</vt:lpstr>
    </vt:vector>
  </TitlesOfParts>
  <Company>MUSC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HSSC:  Mission Statement</dc:title>
  <dc:creator>Iain Sanderson</dc:creator>
  <cp:lastModifiedBy>Iain Sanderson</cp:lastModifiedBy>
  <cp:revision>47</cp:revision>
  <dcterms:created xsi:type="dcterms:W3CDTF">2009-10-16T15:42:45Z</dcterms:created>
  <dcterms:modified xsi:type="dcterms:W3CDTF">2009-10-28T14:48:05Z</dcterms:modified>
</cp:coreProperties>
</file>