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6"/>
  </p:notesMasterIdLst>
  <p:sldIdLst>
    <p:sldId id="315" r:id="rId2"/>
    <p:sldId id="330" r:id="rId3"/>
    <p:sldId id="333" r:id="rId4"/>
    <p:sldId id="365" r:id="rId5"/>
    <p:sldId id="316" r:id="rId6"/>
    <p:sldId id="319" r:id="rId7"/>
    <p:sldId id="320" r:id="rId8"/>
    <p:sldId id="321" r:id="rId9"/>
    <p:sldId id="324" r:id="rId10"/>
    <p:sldId id="325" r:id="rId11"/>
    <p:sldId id="318" r:id="rId12"/>
    <p:sldId id="322" r:id="rId13"/>
    <p:sldId id="360" r:id="rId14"/>
    <p:sldId id="348" r:id="rId15"/>
    <p:sldId id="349" r:id="rId16"/>
    <p:sldId id="357" r:id="rId17"/>
    <p:sldId id="358" r:id="rId18"/>
    <p:sldId id="344" r:id="rId19"/>
    <p:sldId id="366" r:id="rId20"/>
    <p:sldId id="367" r:id="rId21"/>
    <p:sldId id="368" r:id="rId22"/>
    <p:sldId id="369" r:id="rId23"/>
    <p:sldId id="370" r:id="rId24"/>
    <p:sldId id="371" r:id="rId25"/>
  </p:sldIdLst>
  <p:sldSz cx="9144000" cy="6858000" type="screen4x3"/>
  <p:notesSz cx="6858000" cy="9144000"/>
  <p:custShowLst>
    <p:custShow name="NewbornGrandRounds" id="0">
      <p:sldLst>
        <p:sld r:id="rId2"/>
        <p:sld r:id="rId4"/>
        <p:sld r:id="rId8"/>
        <p:sld r:id="rId10"/>
        <p:sld r:id="rId11"/>
        <p:sld r:id="rId12"/>
        <p:sld r:id="rId14"/>
        <p:sld r:id="rId15"/>
        <p:sld r:id="rId16"/>
        <p:sld r:id="rId17"/>
        <p:sld r:id="rId18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8" autoAdjust="0"/>
    <p:restoredTop sz="83051" autoAdjust="0"/>
  </p:normalViewPr>
  <p:slideViewPr>
    <p:cSldViewPr>
      <p:cViewPr varScale="1">
        <p:scale>
          <a:sx n="81" d="100"/>
          <a:sy n="81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C5FA3-7EF4-624C-9DEB-EAA949799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9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A71E3-021B-4B44-8377-9B1556125FA1}" type="slidenum">
              <a:rPr lang="en-US"/>
              <a:pPr/>
              <a:t>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C38C25-681C-5A48-AC12-943BEEDC74A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DBFAF6-77E8-B349-AC6B-D8F1BEA6B62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9150BE-A467-FF46-8BE8-E94D8CE39A6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Open source toolkit adopted by over 50 academic health centers in the USA and 6 internationally. INCLUDES OVER ½ THE CTSA AWARDEES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617DA8-8B6A-1642-A197-A8D8AAD6154C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8ACA2B-E7AE-C043-A385-BD734A829852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65A1AC-F7A3-7F4C-AE31-B3CC31C2E79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DIAGRAM OUT OF OUR DIABETES CARE ARTICLE SHOWS THAT ROSIGLITAZONE = AVANDIA HAS INCREASED RELATIVE RISK EVEN COMPARED TO DRUGS IN THE SAME CLASS (I.E. PIOGLITAZONE)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OTHER I2B2 FOCI: INCORPORATING MULTIPLE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CELLS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CONTRIBUTED BY USERS (E.G. RECRUITMENT FOR TRIALS, CONSENT, INTERFACE  TO BIOREPOSITORIES)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OTHER I2B2 FOCI: TEMPORAL REASONING IN QUERIES AND IN NLP, FASTER NLP (IN TUNING IT FOR A PARTICULAR QUESTION).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OTHER I2B2 FOCI: INCORPORATING GENOMIC (NEXTGEN) DATA INTO THE DATA MODEL AND QUERY STRUCTURES.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6E33FA-5474-D540-958A-902AF6E12C1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707EB3-729E-EB41-B463-3FCBBBB8F2C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SHRINE: distributed </a:t>
            </a:r>
            <a:r>
              <a:rPr lang="en-US" dirty="0" err="1" smtClean="0"/>
              <a:t>multiinstitutional</a:t>
            </a:r>
            <a:r>
              <a:rPr lang="en-US" baseline="0" dirty="0" smtClean="0"/>
              <a:t> query across hospitals. Working at Harvard (!</a:t>
            </a:r>
            <a:r>
              <a:rPr lang="en-US" baseline="0" smtClean="0"/>
              <a:t>) and NW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2D77E-547D-1745-B4E0-089A19A611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Open source toolkit adopted by over 50 academic health centers in the USA and 6 internationally. INCLUDES OVER ½ THE CTSA AWARDEES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B3CD3-09ED-434D-8DCD-C53D778270ED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8FBB92-6446-4642-BDCF-199457082FA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BB7435-36FB-A64D-A069-A5A022C10A4C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57326-25EA-5745-B147-8C8CF93E5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58B56-8417-334D-AFBB-4E09615DA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EE35A-BFDB-FD42-9ABC-FA6EDF869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BFC9F-1974-C74E-93CC-5C37939EAB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0664E-61A5-D842-A0C4-D08775710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4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B54DB-6BE5-E34C-947F-E00B352CC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263AB-CEAC-6646-B490-991DEDBC1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EAE97-A257-8A42-B05E-E638F6227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6B4C-AAB1-FD45-AE8D-C45B7FD61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AEEB7-DCD6-ED4A-8BC1-91C3EEA8E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92CD5-6247-284D-9D07-573DBC3E2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7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49CCA2-609C-C94C-B205-2E4F9AA2745F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0" y="6421438"/>
          <a:ext cx="66309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3" name="Document" r:id="rId14" imgW="6629400" imgH="417576" progId="Word.Document.8">
                  <p:embed/>
                </p:oleObj>
              </mc:Choice>
              <mc:Fallback>
                <p:oleObj name="Document" r:id="rId14" imgW="6629400" imgH="417576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21438"/>
                        <a:ext cx="663098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???" TargetMode="External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Isaac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Zak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Kohane, MD, PhD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From Bedside to Bench </a:t>
            </a:r>
            <a:r>
              <a:rPr lang="en-US" smtClean="0"/>
              <a:t>and Back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9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685800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Kurreeman</a:t>
            </a:r>
            <a:r>
              <a:rPr lang="en-US" dirty="0" smtClean="0"/>
              <a:t>, AJHG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38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5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Consent (None/Opt-in/Opt-Out)</a:t>
            </a:r>
          </a:p>
          <a:p>
            <a:r>
              <a:rPr lang="en-US" dirty="0" smtClean="0"/>
              <a:t>Cost of EHRs</a:t>
            </a:r>
          </a:p>
          <a:p>
            <a:r>
              <a:rPr lang="en-US" dirty="0" smtClean="0"/>
              <a:t>Quality of EHR data</a:t>
            </a:r>
          </a:p>
          <a:p>
            <a:r>
              <a:rPr lang="en-US" dirty="0" smtClean="0"/>
              <a:t>Lack of Family History codification</a:t>
            </a:r>
          </a:p>
          <a:p>
            <a:r>
              <a:rPr lang="en-US" dirty="0" smtClean="0"/>
              <a:t>Lack of EHR standardization</a:t>
            </a:r>
          </a:p>
          <a:p>
            <a:r>
              <a:rPr lang="en-US" dirty="0" smtClean="0"/>
              <a:t>Cultural gulf between clinical informatics and bioinformatics.</a:t>
            </a:r>
          </a:p>
          <a:p>
            <a:pPr lvl="1"/>
            <a:r>
              <a:rPr lang="en-US" dirty="0" smtClean="0"/>
              <a:t>Translational Bioinformatics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a common pediatric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an understudied epidemiology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Aggregating across 4 hospitals, 3 i2b2 instances</a:t>
            </a:r>
            <a:endParaRPr lang="en-US" dirty="0"/>
          </a:p>
        </p:txBody>
      </p:sp>
      <p:pic>
        <p:nvPicPr>
          <p:cNvPr id="8" name="Picture 7" descr="Fi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735116"/>
            <a:ext cx="4977384" cy="49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7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9144000" cy="60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Co-morbidities in autism vs. hospital population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575513"/>
              </p:ext>
            </p:extLst>
          </p:nvPr>
        </p:nvGraphicFramePr>
        <p:xfrm>
          <a:off x="293263" y="1975463"/>
          <a:ext cx="8607425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2" name="Worksheet" r:id="rId3" imgW="9448800" imgH="3302000" progId="Excel.Sheet.12">
                  <p:embed/>
                </p:oleObj>
              </mc:Choice>
              <mc:Fallback>
                <p:oleObj name="Worksheet" r:id="rId3" imgW="9448800" imgH="3302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263" y="1975463"/>
                        <a:ext cx="8607425" cy="400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53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2012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812" y="990600"/>
            <a:ext cx="905351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1358778" y="2451030"/>
            <a:ext cx="6420893" cy="2850656"/>
            <a:chOff x="1358778" y="2451030"/>
            <a:chExt cx="6420893" cy="285065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563039" y="2451030"/>
              <a:ext cx="6216632" cy="9413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1358779" y="2451031"/>
              <a:ext cx="2975103" cy="28506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358778" y="3392368"/>
              <a:ext cx="6420893" cy="71044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63039" y="4102811"/>
              <a:ext cx="2770843" cy="11988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358779" y="2565537"/>
              <a:ext cx="1" cy="131526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547022" y="3392368"/>
              <a:ext cx="3099436" cy="19093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1563039" y="2451031"/>
              <a:ext cx="4697602" cy="94133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333882" y="3392368"/>
              <a:ext cx="1926759" cy="19093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096000" y="6096000"/>
            <a:ext cx="254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SHRINE </a:t>
            </a:r>
            <a:r>
              <a:rPr lang="en-US" dirty="0" err="1" smtClean="0"/>
              <a:t>conf</a:t>
            </a:r>
            <a:r>
              <a:rPr lang="en-US" dirty="0" smtClean="0"/>
              <a:t> 6/29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Thank you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408238" y="200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27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90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Challenge: Efficiently Reach </a:t>
            </a:r>
            <a:r>
              <a:rPr lang="en-US" b="1">
                <a:latin typeface="Times" charset="0"/>
                <a:ea typeface="ＭＳ Ｐゴシック" charset="0"/>
                <a:cs typeface="ＭＳ Ｐゴシック" charset="0"/>
              </a:rPr>
              <a:t>Large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N 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for Population studies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High throughput genotyping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High throughput phenotyping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High throughput sample acquisition</a:t>
            </a:r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1143000" y="4343400"/>
            <a:ext cx="655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 DHHS Secretary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s Advisory Committee on Genetics, Health, and Society (SACGHS) argues for the health value of a 500,000 to 1M subject study. Estimated cost: $3,000,000,000</a:t>
            </a:r>
          </a:p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0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1" grpId="0" build="p"/>
      <p:bldP spid="539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58788"/>
            <a:ext cx="8272462" cy="6399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2819400" y="48768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6858000" y="48768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1295400" y="723900"/>
            <a:ext cx="70866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454" name="Line 6"/>
          <p:cNvSpPr>
            <a:spLocks noChangeShapeType="1"/>
          </p:cNvSpPr>
          <p:nvPr/>
        </p:nvSpPr>
        <p:spPr bwMode="auto">
          <a:xfrm>
            <a:off x="1295400" y="5943600"/>
            <a:ext cx="73152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6134100" y="720725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>
                <a:latin typeface="Times" charset="0"/>
              </a:rPr>
              <a:t>First signal: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Times" charset="0"/>
              </a:rPr>
              <a:t> 1 year after Celecoxib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Times" charset="0"/>
              </a:rPr>
              <a:t>8 months after Rofecoxib</a:t>
            </a:r>
          </a:p>
        </p:txBody>
      </p:sp>
    </p:spTree>
    <p:extLst>
      <p:ext uri="{BB962C8B-B14F-4D97-AF65-F5344CB8AC3E}">
        <p14:creationId xmlns:p14="http://schemas.microsoft.com/office/powerpoint/2010/main" val="36600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16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  <p:bldP spid="616452" grpId="0" animBg="1"/>
      <p:bldP spid="616453" grpId="0" animBg="1"/>
      <p:bldP spid="616454" grpId="0" animBg="1"/>
      <p:bldP spid="6164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352800" y="2324100"/>
            <a:ext cx="5791200" cy="2209800"/>
          </a:xfrm>
        </p:spPr>
        <p:txBody>
          <a:bodyPr/>
          <a:lstStyle/>
          <a:p>
            <a:pPr eaLnBrk="1" hangingPunct="1"/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Who?</a:t>
            </a:r>
            <a:br>
              <a:rPr lang="en-US" sz="360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Health Care Utilization</a:t>
            </a:r>
            <a:br>
              <a:rPr lang="en-US" sz="360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(Hospitalization, ED Visits)</a:t>
            </a:r>
            <a:endParaRPr lang="en-US" sz="4000" i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Text Box 1027"/>
          <p:cNvSpPr txBox="1">
            <a:spLocks noChangeArrowheads="1"/>
          </p:cNvSpPr>
          <p:nvPr/>
        </p:nvSpPr>
        <p:spPr bwMode="auto">
          <a:xfrm>
            <a:off x="2044700" y="3041650"/>
            <a:ext cx="4667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40" tIns="42670" rIns="85340" bIns="42670">
            <a:spAutoFit/>
          </a:bodyPr>
          <a:lstStyle>
            <a:lvl1pPr defTabSz="854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4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4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4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4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700" b="1">
                <a:latin typeface="Eurostile" charset="0"/>
              </a:rPr>
              <a:t>+</a:t>
            </a:r>
          </a:p>
        </p:txBody>
      </p:sp>
      <p:sp>
        <p:nvSpPr>
          <p:cNvPr id="34819" name="AutoShape 1028"/>
          <p:cNvSpPr>
            <a:spLocks noChangeArrowheads="1"/>
          </p:cNvSpPr>
          <p:nvPr/>
        </p:nvSpPr>
        <p:spPr bwMode="auto">
          <a:xfrm>
            <a:off x="2576513" y="3290888"/>
            <a:ext cx="1171575" cy="223837"/>
          </a:xfrm>
          <a:prstGeom prst="rightArrow">
            <a:avLst>
              <a:gd name="adj1" fmla="val 50000"/>
              <a:gd name="adj2" fmla="val 130851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0" name="Group 1029"/>
          <p:cNvGrpSpPr>
            <a:grpSpLocks/>
          </p:cNvGrpSpPr>
          <p:nvPr/>
        </p:nvGrpSpPr>
        <p:grpSpPr bwMode="auto">
          <a:xfrm>
            <a:off x="674688" y="1031875"/>
            <a:ext cx="1892300" cy="2024063"/>
            <a:chOff x="478" y="610"/>
            <a:chExt cx="1341" cy="1275"/>
          </a:xfrm>
        </p:grpSpPr>
        <p:sp>
          <p:nvSpPr>
            <p:cNvPr id="34825" name="Oval 1030"/>
            <p:cNvSpPr>
              <a:spLocks noChangeArrowheads="1"/>
            </p:cNvSpPr>
            <p:nvPr/>
          </p:nvSpPr>
          <p:spPr bwMode="auto">
            <a:xfrm>
              <a:off x="478" y="610"/>
              <a:ext cx="1341" cy="12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21377" tIns="60689" rIns="121377" bIns="60689">
              <a:spAutoFit/>
            </a:bodyPr>
            <a:lstStyle/>
            <a:p>
              <a:endParaRPr lang="en-US"/>
            </a:p>
          </p:txBody>
        </p:sp>
        <p:sp>
          <p:nvSpPr>
            <p:cNvPr id="650247" name="Text Box 1031"/>
            <p:cNvSpPr txBox="1">
              <a:spLocks noChangeArrowheads="1"/>
            </p:cNvSpPr>
            <p:nvPr/>
          </p:nvSpPr>
          <p:spPr bwMode="auto">
            <a:xfrm>
              <a:off x="730" y="1017"/>
              <a:ext cx="92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0" tIns="42670" rIns="85340" bIns="42670">
              <a:spAutoFit/>
            </a:bodyPr>
            <a:lstStyle>
              <a:lvl1pPr defTabSz="8540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8540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40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Eurostile" charset="0"/>
                </a:rPr>
                <a:t>Genes</a:t>
              </a:r>
            </a:p>
          </p:txBody>
        </p:sp>
      </p:grpSp>
      <p:grpSp>
        <p:nvGrpSpPr>
          <p:cNvPr id="34821" name="Group 1032"/>
          <p:cNvGrpSpPr>
            <a:grpSpLocks/>
          </p:cNvGrpSpPr>
          <p:nvPr/>
        </p:nvGrpSpPr>
        <p:grpSpPr bwMode="auto">
          <a:xfrm>
            <a:off x="674688" y="3744913"/>
            <a:ext cx="1892300" cy="2024062"/>
            <a:chOff x="478" y="2319"/>
            <a:chExt cx="1341" cy="1275"/>
          </a:xfrm>
        </p:grpSpPr>
        <p:sp>
          <p:nvSpPr>
            <p:cNvPr id="34823" name="Oval 1033"/>
            <p:cNvSpPr>
              <a:spLocks noChangeArrowheads="1"/>
            </p:cNvSpPr>
            <p:nvPr/>
          </p:nvSpPr>
          <p:spPr bwMode="auto">
            <a:xfrm>
              <a:off x="478" y="2319"/>
              <a:ext cx="1341" cy="12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21377" tIns="60689" rIns="121377" bIns="60689">
              <a:spAutoFit/>
            </a:bodyPr>
            <a:lstStyle/>
            <a:p>
              <a:endParaRPr lang="en-US"/>
            </a:p>
          </p:txBody>
        </p:sp>
        <p:sp>
          <p:nvSpPr>
            <p:cNvPr id="650250" name="Text Box 1034"/>
            <p:cNvSpPr txBox="1">
              <a:spLocks noChangeArrowheads="1"/>
            </p:cNvSpPr>
            <p:nvPr/>
          </p:nvSpPr>
          <p:spPr bwMode="auto">
            <a:xfrm>
              <a:off x="597" y="2759"/>
              <a:ext cx="1103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5340" tIns="42670" rIns="85340" bIns="42670">
              <a:spAutoFit/>
            </a:bodyPr>
            <a:lstStyle>
              <a:lvl1pPr defTabSz="8540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8540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  <a:defRPr/>
              </a:pPr>
              <a:r>
                <a:rPr lang="en-US" sz="340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Eurostile" charset="0"/>
                </a:rPr>
                <a:t>Clinical Factors</a:t>
              </a:r>
            </a:p>
          </p:txBody>
        </p:sp>
      </p:grpSp>
      <p:sp>
        <p:nvSpPr>
          <p:cNvPr id="34822" name="Rectangle 1035"/>
          <p:cNvSpPr>
            <a:spLocks noChangeArrowheads="1"/>
          </p:cNvSpPr>
          <p:nvPr/>
        </p:nvSpPr>
        <p:spPr bwMode="auto">
          <a:xfrm>
            <a:off x="3222625" y="22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2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NLP (and comedy) is not pretty</a:t>
            </a:r>
          </a:p>
        </p:txBody>
      </p:sp>
      <p:grpSp>
        <p:nvGrpSpPr>
          <p:cNvPr id="36866" name="Group 3"/>
          <p:cNvGrpSpPr>
            <a:grpSpLocks/>
          </p:cNvGrpSpPr>
          <p:nvPr/>
        </p:nvGrpSpPr>
        <p:grpSpPr bwMode="auto">
          <a:xfrm>
            <a:off x="990600" y="1600200"/>
            <a:ext cx="7772400" cy="5008563"/>
            <a:chOff x="14352" y="4800"/>
            <a:chExt cx="4896" cy="3155"/>
          </a:xfrm>
        </p:grpSpPr>
        <p:pic>
          <p:nvPicPr>
            <p:cNvPr id="36867" name="Picture 4" descr="EPRdemShot"/>
            <p:cNvPicPr>
              <a:picLocks noChangeAspect="1" noChangeArrowheads="1"/>
            </p:cNvPicPr>
            <p:nvPr/>
          </p:nvPicPr>
          <p:blipFill>
            <a:blip r:embed="rId3">
              <a:lum bright="36000" contras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2" y="4800"/>
              <a:ext cx="4512" cy="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68" name="Group 5"/>
            <p:cNvGrpSpPr>
              <a:grpSpLocks/>
            </p:cNvGrpSpPr>
            <p:nvPr/>
          </p:nvGrpSpPr>
          <p:grpSpPr bwMode="auto">
            <a:xfrm>
              <a:off x="14400" y="7008"/>
              <a:ext cx="4848" cy="326"/>
              <a:chOff x="672" y="2880"/>
              <a:chExt cx="4848" cy="326"/>
            </a:xfrm>
          </p:grpSpPr>
          <p:sp>
            <p:nvSpPr>
              <p:cNvPr id="36893" name="Text Box 6"/>
              <p:cNvSpPr txBox="1">
                <a:spLocks noChangeArrowheads="1"/>
              </p:cNvSpPr>
              <p:nvPr/>
            </p:nvSpPr>
            <p:spPr bwMode="auto">
              <a:xfrm>
                <a:off x="672" y="2880"/>
                <a:ext cx="4848" cy="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HOSPITAL COURSE:  ... It was recommended that she receive …We also added Lactinax, oral form of  Lac</a:t>
                </a:r>
                <a:r>
                  <a:rPr lang="en-US" sz="1400" b="1"/>
                  <a:t>tobac</a:t>
                </a:r>
                <a:r>
                  <a:rPr lang="en-US" sz="1400"/>
                  <a:t>illus  acidophilus to attempt a repopulation of her gut. </a:t>
                </a:r>
                <a:endParaRPr lang="en-GB" sz="1400"/>
              </a:p>
            </p:txBody>
          </p:sp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1104" y="3042"/>
                <a:ext cx="720" cy="14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36869" name="Group 8"/>
            <p:cNvGrpSpPr>
              <a:grpSpLocks/>
            </p:cNvGrpSpPr>
            <p:nvPr/>
          </p:nvGrpSpPr>
          <p:grpSpPr bwMode="auto">
            <a:xfrm>
              <a:off x="14784" y="7488"/>
              <a:ext cx="3984" cy="192"/>
              <a:chOff x="1440" y="1134"/>
              <a:chExt cx="3984" cy="192"/>
            </a:xfrm>
          </p:grpSpPr>
          <p:sp>
            <p:nvSpPr>
              <p:cNvPr id="36891" name="Text Box 9"/>
              <p:cNvSpPr txBox="1">
                <a:spLocks noChangeArrowheads="1"/>
              </p:cNvSpPr>
              <p:nvPr/>
            </p:nvSpPr>
            <p:spPr bwMode="auto">
              <a:xfrm>
                <a:off x="1440" y="1134"/>
                <a:ext cx="398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SH: widow,lives alone,2 children,no  </a:t>
                </a:r>
                <a:r>
                  <a:rPr lang="en-US" sz="1400" b="1"/>
                  <a:t>tob/</a:t>
                </a:r>
                <a:r>
                  <a:rPr lang="en-US" sz="1400"/>
                  <a:t>alcohol. </a:t>
                </a:r>
                <a:endParaRPr lang="en-GB" sz="1400"/>
              </a:p>
            </p:txBody>
          </p:sp>
          <p:sp>
            <p:nvSpPr>
              <p:cNvPr id="36892" name="Rectangle 10"/>
              <p:cNvSpPr>
                <a:spLocks noChangeArrowheads="1"/>
              </p:cNvSpPr>
              <p:nvPr/>
            </p:nvSpPr>
            <p:spPr bwMode="auto">
              <a:xfrm>
                <a:off x="3264" y="1152"/>
                <a:ext cx="720" cy="14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36870" name="Group 11"/>
            <p:cNvGrpSpPr>
              <a:grpSpLocks/>
            </p:cNvGrpSpPr>
            <p:nvPr/>
          </p:nvGrpSpPr>
          <p:grpSpPr bwMode="auto">
            <a:xfrm>
              <a:off x="14400" y="6000"/>
              <a:ext cx="4416" cy="336"/>
              <a:chOff x="1104" y="2016"/>
              <a:chExt cx="4416" cy="336"/>
            </a:xfrm>
          </p:grpSpPr>
          <p:sp>
            <p:nvSpPr>
              <p:cNvPr id="36889" name="Text Box 12"/>
              <p:cNvSpPr txBox="1">
                <a:spLocks noChangeArrowheads="1"/>
              </p:cNvSpPr>
              <p:nvPr/>
            </p:nvSpPr>
            <p:spPr bwMode="auto">
              <a:xfrm>
                <a:off x="1104" y="2016"/>
                <a:ext cx="4416" cy="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BRIEF RESUME OF HOSPITAL COURSE: </a:t>
                </a:r>
                <a:br>
                  <a:rPr lang="en-US" sz="1400"/>
                </a:br>
                <a:r>
                  <a:rPr lang="en-US" sz="1400"/>
                  <a:t>63 yo woman with COPD,  </a:t>
                </a:r>
                <a:r>
                  <a:rPr lang="en-US" sz="1400" b="1"/>
                  <a:t>50 pack-yr tobacco (quit 3 wks ago),</a:t>
                </a:r>
                <a:r>
                  <a:rPr lang="en-US" sz="1400"/>
                  <a:t>  spinal stenosis, ...</a:t>
                </a:r>
                <a:endParaRPr lang="en-GB" sz="1400"/>
              </a:p>
            </p:txBody>
          </p:sp>
          <p:sp>
            <p:nvSpPr>
              <p:cNvPr id="36890" name="Rectangle 13"/>
              <p:cNvSpPr>
                <a:spLocks noChangeArrowheads="1"/>
              </p:cNvSpPr>
              <p:nvPr/>
            </p:nvSpPr>
            <p:spPr bwMode="auto">
              <a:xfrm>
                <a:off x="2448" y="2160"/>
                <a:ext cx="1968" cy="192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36871" name="Group 14"/>
            <p:cNvGrpSpPr>
              <a:grpSpLocks/>
            </p:cNvGrpSpPr>
            <p:nvPr/>
          </p:nvGrpSpPr>
          <p:grpSpPr bwMode="auto">
            <a:xfrm>
              <a:off x="14496" y="5664"/>
              <a:ext cx="4032" cy="192"/>
              <a:chOff x="1248" y="2640"/>
              <a:chExt cx="4032" cy="192"/>
            </a:xfrm>
          </p:grpSpPr>
          <p:sp>
            <p:nvSpPr>
              <p:cNvPr id="36887" name="Text Box 15"/>
              <p:cNvSpPr txBox="1">
                <a:spLocks noChangeArrowheads="1"/>
              </p:cNvSpPr>
              <p:nvPr/>
            </p:nvSpPr>
            <p:spPr bwMode="auto">
              <a:xfrm>
                <a:off x="1248" y="2640"/>
                <a:ext cx="403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SOCIAL HISTORY:  </a:t>
                </a:r>
                <a:r>
                  <a:rPr lang="en-US" sz="1400" b="1"/>
                  <a:t>Negative for tobacco</a:t>
                </a:r>
                <a:r>
                  <a:rPr lang="en-US" sz="1400"/>
                  <a:t>,   alcohol, and IV drug abuse.</a:t>
                </a:r>
                <a:endParaRPr lang="en-GB" sz="1400"/>
              </a:p>
            </p:txBody>
          </p:sp>
          <p:sp>
            <p:nvSpPr>
              <p:cNvPr id="36888" name="Rectangle 16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1200" cy="192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36872" name="Group 17"/>
            <p:cNvGrpSpPr>
              <a:grpSpLocks/>
            </p:cNvGrpSpPr>
            <p:nvPr/>
          </p:nvGrpSpPr>
          <p:grpSpPr bwMode="auto">
            <a:xfrm>
              <a:off x="14592" y="5424"/>
              <a:ext cx="3312" cy="192"/>
              <a:chOff x="1632" y="3120"/>
              <a:chExt cx="3312" cy="192"/>
            </a:xfrm>
          </p:grpSpPr>
          <p:sp>
            <p:nvSpPr>
              <p:cNvPr id="36885" name="Text Box 18"/>
              <p:cNvSpPr txBox="1">
                <a:spLocks noChangeArrowheads="1"/>
              </p:cNvSpPr>
              <p:nvPr/>
            </p:nvSpPr>
            <p:spPr bwMode="auto">
              <a:xfrm>
                <a:off x="1632" y="3120"/>
                <a:ext cx="331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SOCIAL HISTORY:  The patient is a  </a:t>
                </a:r>
                <a:r>
                  <a:rPr lang="en-US" sz="1400" b="1"/>
                  <a:t>nonsmoker</a:t>
                </a:r>
                <a:r>
                  <a:rPr lang="en-US" sz="1400"/>
                  <a:t>.  No alcohol.</a:t>
                </a:r>
                <a:endParaRPr lang="en-GB" sz="1400"/>
              </a:p>
            </p:txBody>
          </p:sp>
          <p:sp>
            <p:nvSpPr>
              <p:cNvPr id="36886" name="Rectangle 19"/>
              <p:cNvSpPr>
                <a:spLocks noChangeArrowheads="1"/>
              </p:cNvSpPr>
              <p:nvPr/>
            </p:nvSpPr>
            <p:spPr bwMode="auto">
              <a:xfrm>
                <a:off x="3492" y="3120"/>
                <a:ext cx="720" cy="192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36873" name="Group 20"/>
            <p:cNvGrpSpPr>
              <a:grpSpLocks/>
            </p:cNvGrpSpPr>
            <p:nvPr/>
          </p:nvGrpSpPr>
          <p:grpSpPr bwMode="auto">
            <a:xfrm>
              <a:off x="14448" y="4944"/>
              <a:ext cx="3600" cy="326"/>
              <a:chOff x="864" y="3648"/>
              <a:chExt cx="3600" cy="326"/>
            </a:xfrm>
          </p:grpSpPr>
          <p:sp>
            <p:nvSpPr>
              <p:cNvPr id="36883" name="Text Box 21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3600" cy="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SOCIAL HISTORY: The patient is married with four grown daughters,</a:t>
                </a:r>
                <a:br>
                  <a:rPr lang="en-US" sz="1400"/>
                </a:br>
                <a:r>
                  <a:rPr lang="en-US" sz="1400" b="1"/>
                  <a:t>uses tobacco</a:t>
                </a:r>
                <a:r>
                  <a:rPr lang="en-US" sz="1400"/>
                  <a:t>,  has wine with dinner.</a:t>
                </a:r>
                <a:endParaRPr lang="en-GB" sz="1400"/>
              </a:p>
            </p:txBody>
          </p:sp>
          <p:sp>
            <p:nvSpPr>
              <p:cNvPr id="36884" name="Rectangle 22"/>
              <p:cNvSpPr>
                <a:spLocks noChangeArrowheads="1"/>
              </p:cNvSpPr>
              <p:nvPr/>
            </p:nvSpPr>
            <p:spPr bwMode="auto">
              <a:xfrm>
                <a:off x="912" y="3792"/>
                <a:ext cx="720" cy="14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2800"/>
              </a:p>
            </p:txBody>
          </p:sp>
        </p:grpSp>
        <p:sp>
          <p:nvSpPr>
            <p:cNvPr id="36874" name="AutoShape 23"/>
            <p:cNvSpPr>
              <a:spLocks noChangeArrowheads="1"/>
            </p:cNvSpPr>
            <p:nvPr/>
          </p:nvSpPr>
          <p:spPr bwMode="auto">
            <a:xfrm>
              <a:off x="15648" y="4944"/>
              <a:ext cx="720" cy="336"/>
            </a:xfrm>
            <a:prstGeom prst="leftArrow">
              <a:avLst>
                <a:gd name="adj1" fmla="val 50000"/>
                <a:gd name="adj2" fmla="val 53571"/>
              </a:avLst>
            </a:prstGeom>
            <a:solidFill>
              <a:srgbClr val="FFFF00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b="1"/>
                <a:t>Smoker</a:t>
              </a:r>
            </a:p>
          </p:txBody>
        </p:sp>
        <p:sp>
          <p:nvSpPr>
            <p:cNvPr id="36875" name="AutoShape 24"/>
            <p:cNvSpPr>
              <a:spLocks noChangeArrowheads="1"/>
            </p:cNvSpPr>
            <p:nvPr/>
          </p:nvSpPr>
          <p:spPr bwMode="auto">
            <a:xfrm>
              <a:off x="17328" y="5472"/>
              <a:ext cx="1200" cy="336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FFFF00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b="1"/>
                <a:t>Non-Smoker</a:t>
              </a:r>
            </a:p>
          </p:txBody>
        </p:sp>
        <p:grpSp>
          <p:nvGrpSpPr>
            <p:cNvPr id="36876" name="Group 25"/>
            <p:cNvGrpSpPr>
              <a:grpSpLocks/>
            </p:cNvGrpSpPr>
            <p:nvPr/>
          </p:nvGrpSpPr>
          <p:grpSpPr bwMode="auto">
            <a:xfrm>
              <a:off x="14400" y="6480"/>
              <a:ext cx="4272" cy="326"/>
              <a:chOff x="720" y="3888"/>
              <a:chExt cx="4272" cy="326"/>
            </a:xfrm>
          </p:grpSpPr>
          <p:sp>
            <p:nvSpPr>
              <p:cNvPr id="36881" name="Text Box 26"/>
              <p:cNvSpPr txBox="1">
                <a:spLocks noChangeArrowheads="1"/>
              </p:cNvSpPr>
              <p:nvPr/>
            </p:nvSpPr>
            <p:spPr bwMode="auto">
              <a:xfrm>
                <a:off x="720" y="3888"/>
                <a:ext cx="4272" cy="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400"/>
                  <a:t>SOCIAL HISTORY: The patient lives in rehab, married.  </a:t>
                </a:r>
                <a:r>
                  <a:rPr lang="en-US" sz="1400" b="1"/>
                  <a:t>Unclear smoking</a:t>
                </a:r>
                <a:r>
                  <a:rPr lang="en-US" sz="1400"/>
                  <a:t> history</a:t>
                </a:r>
              </a:p>
              <a:p>
                <a:r>
                  <a:rPr lang="en-US" sz="1400"/>
                  <a:t>from the admission note…</a:t>
                </a:r>
                <a:endParaRPr lang="en-GB" sz="1400"/>
              </a:p>
            </p:txBody>
          </p:sp>
          <p:sp>
            <p:nvSpPr>
              <p:cNvPr id="36882" name="Rectangle 27"/>
              <p:cNvSpPr>
                <a:spLocks noChangeArrowheads="1"/>
              </p:cNvSpPr>
              <p:nvPr/>
            </p:nvSpPr>
            <p:spPr bwMode="auto">
              <a:xfrm>
                <a:off x="3513" y="3906"/>
                <a:ext cx="951" cy="17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2800"/>
              </a:p>
            </p:txBody>
          </p:sp>
        </p:grpSp>
        <p:sp>
          <p:nvSpPr>
            <p:cNvPr id="36877" name="AutoShape 28"/>
            <p:cNvSpPr>
              <a:spLocks noChangeArrowheads="1"/>
            </p:cNvSpPr>
            <p:nvPr/>
          </p:nvSpPr>
          <p:spPr bwMode="auto">
            <a:xfrm>
              <a:off x="17760" y="6048"/>
              <a:ext cx="960" cy="336"/>
            </a:xfrm>
            <a:prstGeom prst="leftArrow">
              <a:avLst>
                <a:gd name="adj1" fmla="val 50000"/>
                <a:gd name="adj2" fmla="val 71429"/>
              </a:avLst>
            </a:prstGeom>
            <a:solidFill>
              <a:srgbClr val="FFFF00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b="1"/>
                <a:t>Past Smoker</a:t>
              </a:r>
            </a:p>
          </p:txBody>
        </p:sp>
        <p:sp>
          <p:nvSpPr>
            <p:cNvPr id="36878" name="AutoShape 29"/>
            <p:cNvSpPr>
              <a:spLocks noChangeArrowheads="1"/>
            </p:cNvSpPr>
            <p:nvPr/>
          </p:nvSpPr>
          <p:spPr bwMode="auto">
            <a:xfrm>
              <a:off x="17376" y="7440"/>
              <a:ext cx="960" cy="336"/>
            </a:xfrm>
            <a:prstGeom prst="leftArrow">
              <a:avLst>
                <a:gd name="adj1" fmla="val 50000"/>
                <a:gd name="adj2" fmla="val 71429"/>
              </a:avLst>
            </a:prstGeom>
            <a:solidFill>
              <a:srgbClr val="FFFF00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b="1"/>
                <a:t>Hard to pick</a:t>
              </a:r>
            </a:p>
          </p:txBody>
        </p:sp>
        <p:sp>
          <p:nvSpPr>
            <p:cNvPr id="36879" name="AutoShape 30"/>
            <p:cNvSpPr>
              <a:spLocks noChangeArrowheads="1"/>
            </p:cNvSpPr>
            <p:nvPr/>
          </p:nvSpPr>
          <p:spPr bwMode="auto">
            <a:xfrm>
              <a:off x="15840" y="7104"/>
              <a:ext cx="1056" cy="336"/>
            </a:xfrm>
            <a:prstGeom prst="leftArrow">
              <a:avLst>
                <a:gd name="adj1" fmla="val 50000"/>
                <a:gd name="adj2" fmla="val 78571"/>
              </a:avLst>
            </a:prstGeom>
            <a:solidFill>
              <a:srgbClr val="FFFF00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b="1"/>
                <a:t>Hard to pick</a:t>
              </a:r>
            </a:p>
          </p:txBody>
        </p:sp>
        <p:sp>
          <p:nvSpPr>
            <p:cNvPr id="36880" name="AutoShape 31"/>
            <p:cNvSpPr>
              <a:spLocks noChangeArrowheads="1"/>
            </p:cNvSpPr>
            <p:nvPr/>
          </p:nvSpPr>
          <p:spPr bwMode="auto">
            <a:xfrm>
              <a:off x="18480" y="6480"/>
              <a:ext cx="720" cy="336"/>
            </a:xfrm>
            <a:prstGeom prst="leftArrow">
              <a:avLst>
                <a:gd name="adj1" fmla="val 50000"/>
                <a:gd name="adj2" fmla="val 53571"/>
              </a:avLst>
            </a:prstGeom>
            <a:solidFill>
              <a:srgbClr val="FFFF00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b="1"/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11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Crimson: Core Functions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57800" y="2590800"/>
            <a:ext cx="2133600" cy="533400"/>
            <a:chOff x="3312" y="2928"/>
            <a:chExt cx="1344" cy="336"/>
          </a:xfrm>
        </p:grpSpPr>
        <p:sp>
          <p:nvSpPr>
            <p:cNvPr id="40972" name="AutoShape 4"/>
            <p:cNvSpPr>
              <a:spLocks noChangeArrowheads="1"/>
            </p:cNvSpPr>
            <p:nvPr/>
          </p:nvSpPr>
          <p:spPr bwMode="auto">
            <a:xfrm flipH="1">
              <a:off x="3312" y="2928"/>
              <a:ext cx="1344" cy="336"/>
            </a:xfrm>
            <a:prstGeom prst="homePlate">
              <a:avLst>
                <a:gd name="adj" fmla="val 100000"/>
              </a:avLst>
            </a:prstGeom>
            <a:noFill/>
            <a:ln w="63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3" name="Rectangle 5"/>
            <p:cNvSpPr>
              <a:spLocks noChangeArrowheads="1"/>
            </p:cNvSpPr>
            <p:nvPr/>
          </p:nvSpPr>
          <p:spPr bwMode="auto">
            <a:xfrm>
              <a:off x="3744" y="3024"/>
              <a:ext cx="8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400">
                  <a:latin typeface="Georgia" charset="0"/>
                </a:rPr>
                <a:t>Clinical discard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5400" y="2590800"/>
            <a:ext cx="3643313" cy="730250"/>
            <a:chOff x="816" y="1632"/>
            <a:chExt cx="2295" cy="460"/>
          </a:xfrm>
        </p:grpSpPr>
        <p:grpSp>
          <p:nvGrpSpPr>
            <p:cNvPr id="40968" name="Group 7"/>
            <p:cNvGrpSpPr>
              <a:grpSpLocks/>
            </p:cNvGrpSpPr>
            <p:nvPr/>
          </p:nvGrpSpPr>
          <p:grpSpPr bwMode="auto">
            <a:xfrm>
              <a:off x="816" y="1680"/>
              <a:ext cx="1344" cy="336"/>
              <a:chOff x="816" y="2976"/>
              <a:chExt cx="1344" cy="336"/>
            </a:xfrm>
          </p:grpSpPr>
          <p:sp>
            <p:nvSpPr>
              <p:cNvPr id="40970" name="AutoShape 8"/>
              <p:cNvSpPr>
                <a:spLocks noChangeArrowheads="1"/>
              </p:cNvSpPr>
              <p:nvPr/>
            </p:nvSpPr>
            <p:spPr bwMode="auto">
              <a:xfrm>
                <a:off x="816" y="2976"/>
                <a:ext cx="1344" cy="336"/>
              </a:xfrm>
              <a:prstGeom prst="homePlate">
                <a:avLst>
                  <a:gd name="adj" fmla="val 100000"/>
                </a:avLst>
              </a:prstGeom>
              <a:noFill/>
              <a:ln w="635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971" name="Rectangle 9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103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Georgia" charset="0"/>
                  </a:rPr>
                  <a:t>Mined Phenotypes</a:t>
                </a:r>
              </a:p>
            </p:txBody>
          </p:sp>
        </p:grpSp>
        <p:sp>
          <p:nvSpPr>
            <p:cNvPr id="40969" name="Text Box 10"/>
            <p:cNvSpPr txBox="1">
              <a:spLocks noChangeArrowheads="1"/>
            </p:cNvSpPr>
            <p:nvPr/>
          </p:nvSpPr>
          <p:spPr bwMode="auto">
            <a:xfrm>
              <a:off x="2400" y="1632"/>
              <a:ext cx="711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Georgia" charset="0"/>
                </a:rPr>
                <a:t>Matched </a:t>
              </a:r>
            </a:p>
            <a:p>
              <a:pPr algn="ctr" eaLnBrk="1" hangingPunct="1"/>
              <a:r>
                <a:rPr lang="en-US" sz="1400">
                  <a:latin typeface="Georgia" charset="0"/>
                </a:rPr>
                <a:t>Anonymous</a:t>
              </a:r>
            </a:p>
            <a:p>
              <a:pPr algn="ctr" eaLnBrk="1" hangingPunct="1"/>
              <a:r>
                <a:rPr lang="en-US" sz="1400">
                  <a:latin typeface="Georgia" charset="0"/>
                </a:rPr>
                <a:t>ID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819400" y="3352800"/>
            <a:ext cx="3124200" cy="1371600"/>
            <a:chOff x="1776" y="2112"/>
            <a:chExt cx="1968" cy="864"/>
          </a:xfrm>
        </p:grpSpPr>
        <p:sp>
          <p:nvSpPr>
            <p:cNvPr id="40965" name="AutoShape 12"/>
            <p:cNvSpPr>
              <a:spLocks noChangeArrowheads="1"/>
            </p:cNvSpPr>
            <p:nvPr/>
          </p:nvSpPr>
          <p:spPr bwMode="auto">
            <a:xfrm>
              <a:off x="1776" y="2496"/>
              <a:ext cx="1968" cy="480"/>
            </a:xfrm>
            <a:prstGeom prst="flowChartMagneticDisk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66" name="AutoShape 13"/>
            <p:cNvSpPr>
              <a:spLocks noChangeArrowheads="1"/>
            </p:cNvSpPr>
            <p:nvPr/>
          </p:nvSpPr>
          <p:spPr bwMode="auto">
            <a:xfrm>
              <a:off x="2688" y="2112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67" name="Rectangle 14"/>
            <p:cNvSpPr>
              <a:spLocks noChangeArrowheads="1"/>
            </p:cNvSpPr>
            <p:nvPr/>
          </p:nvSpPr>
          <p:spPr bwMode="auto">
            <a:xfrm>
              <a:off x="2016" y="2688"/>
              <a:ext cx="16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400">
                  <a:latin typeface="Georgia" charset="0"/>
                </a:rPr>
                <a:t>Richly annotated biospecimens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230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Free and Open Source Translational  Toolkit: Implementations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05351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886200"/>
            <a:ext cx="919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1187450"/>
            <a:ext cx="7496175" cy="5670550"/>
            <a:chOff x="9792" y="6144"/>
            <a:chExt cx="9138" cy="6913"/>
          </a:xfrm>
        </p:grpSpPr>
        <p:sp>
          <p:nvSpPr>
            <p:cNvPr id="51206" name="AutoShape 5"/>
            <p:cNvSpPr>
              <a:spLocks noChangeAspect="1" noChangeArrowheads="1"/>
            </p:cNvSpPr>
            <p:nvPr/>
          </p:nvSpPr>
          <p:spPr bwMode="auto">
            <a:xfrm>
              <a:off x="13300" y="9190"/>
              <a:ext cx="2122" cy="1836"/>
            </a:xfrm>
            <a:prstGeom prst="hexagon">
              <a:avLst>
                <a:gd name="adj" fmla="val 28894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Data</a:t>
              </a:r>
            </a:p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Repository</a:t>
              </a:r>
            </a:p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(CRC)</a:t>
              </a:r>
            </a:p>
          </p:txBody>
        </p:sp>
        <p:sp>
          <p:nvSpPr>
            <p:cNvPr id="51207" name="AutoShape 6"/>
            <p:cNvSpPr>
              <a:spLocks noChangeAspect="1" noChangeArrowheads="1"/>
            </p:cNvSpPr>
            <p:nvPr/>
          </p:nvSpPr>
          <p:spPr bwMode="auto">
            <a:xfrm>
              <a:off x="13300" y="7159"/>
              <a:ext cx="2122" cy="1837"/>
            </a:xfrm>
            <a:prstGeom prst="hexagon">
              <a:avLst>
                <a:gd name="adj" fmla="val 28879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File</a:t>
              </a:r>
            </a:p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Repository</a:t>
              </a:r>
              <a:endParaRPr lang="en-US" sz="1800">
                <a:cs typeface="Arial" charset="0"/>
              </a:endParaRPr>
            </a:p>
          </p:txBody>
        </p:sp>
        <p:sp>
          <p:nvSpPr>
            <p:cNvPr id="51208" name="AutoShape 7"/>
            <p:cNvSpPr>
              <a:spLocks noChangeAspect="1" noChangeArrowheads="1"/>
            </p:cNvSpPr>
            <p:nvPr/>
          </p:nvSpPr>
          <p:spPr bwMode="auto">
            <a:xfrm>
              <a:off x="15053" y="8175"/>
              <a:ext cx="2123" cy="1836"/>
            </a:xfrm>
            <a:prstGeom prst="hexagon">
              <a:avLst>
                <a:gd name="adj" fmla="val 28908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Identity</a:t>
              </a:r>
            </a:p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Management</a:t>
              </a:r>
              <a:endParaRPr lang="en-US" sz="1800">
                <a:cs typeface="Arial" charset="0"/>
              </a:endParaRPr>
            </a:p>
          </p:txBody>
        </p:sp>
        <p:sp>
          <p:nvSpPr>
            <p:cNvPr id="51209" name="AutoShape 8"/>
            <p:cNvSpPr>
              <a:spLocks noChangeAspect="1" noChangeArrowheads="1"/>
            </p:cNvSpPr>
            <p:nvPr/>
          </p:nvSpPr>
          <p:spPr bwMode="auto">
            <a:xfrm>
              <a:off x="11546" y="8175"/>
              <a:ext cx="2123" cy="1836"/>
            </a:xfrm>
            <a:prstGeom prst="hexagon">
              <a:avLst>
                <a:gd name="adj" fmla="val 28908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Ontology</a:t>
              </a:r>
            </a:p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Management</a:t>
              </a:r>
              <a:endParaRPr lang="en-US" sz="1800">
                <a:cs typeface="Arial" charset="0"/>
              </a:endParaRPr>
            </a:p>
          </p:txBody>
        </p:sp>
        <p:sp>
          <p:nvSpPr>
            <p:cNvPr id="51210" name="AutoShape 9"/>
            <p:cNvSpPr>
              <a:spLocks noChangeAspect="1" noChangeArrowheads="1"/>
            </p:cNvSpPr>
            <p:nvPr/>
          </p:nvSpPr>
          <p:spPr bwMode="auto">
            <a:xfrm>
              <a:off x="11546" y="10199"/>
              <a:ext cx="2123" cy="1837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Data </a:t>
              </a:r>
              <a:r>
                <a:rPr lang="en-US" sz="1800" baseline="30000">
                  <a:solidFill>
                    <a:srgbClr val="0000FF"/>
                  </a:solidFill>
                  <a:cs typeface="Arial" charset="0"/>
                </a:rPr>
                <a:t>Queries</a:t>
              </a: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51211" name="AutoShape 10"/>
            <p:cNvSpPr>
              <a:spLocks noChangeAspect="1" noChangeArrowheads="1"/>
            </p:cNvSpPr>
            <p:nvPr/>
          </p:nvSpPr>
          <p:spPr bwMode="auto">
            <a:xfrm>
              <a:off x="15053" y="10205"/>
              <a:ext cx="2123" cy="1837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Data</a:t>
              </a:r>
            </a:p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Visualization</a:t>
              </a:r>
            </a:p>
          </p:txBody>
        </p:sp>
        <p:sp>
          <p:nvSpPr>
            <p:cNvPr id="51212" name="AutoShape 11"/>
            <p:cNvSpPr>
              <a:spLocks noChangeAspect="1" noChangeArrowheads="1"/>
            </p:cNvSpPr>
            <p:nvPr/>
          </p:nvSpPr>
          <p:spPr bwMode="auto">
            <a:xfrm>
              <a:off x="13300" y="11221"/>
              <a:ext cx="2122" cy="1836"/>
            </a:xfrm>
            <a:prstGeom prst="hexagon">
              <a:avLst>
                <a:gd name="adj" fmla="val 28894"/>
                <a:gd name="vf" fmla="val 11547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Correlation</a:t>
              </a:r>
            </a:p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Analysis</a:t>
              </a:r>
            </a:p>
          </p:txBody>
        </p:sp>
        <p:sp>
          <p:nvSpPr>
            <p:cNvPr id="51213" name="AutoShape 12"/>
            <p:cNvSpPr>
              <a:spLocks noChangeAspect="1" noChangeArrowheads="1"/>
            </p:cNvSpPr>
            <p:nvPr/>
          </p:nvSpPr>
          <p:spPr bwMode="auto">
            <a:xfrm>
              <a:off x="16807" y="7159"/>
              <a:ext cx="2123" cy="1837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charset="0"/>
                </a:rPr>
                <a:t>De -</a:t>
              </a:r>
            </a:p>
            <a:p>
              <a:pPr algn="ctr" eaLnBrk="1" hangingPunct="1"/>
              <a:r>
                <a:rPr lang="en-US" sz="1800">
                  <a:cs typeface="Arial" charset="0"/>
                </a:rPr>
                <a:t>Identification</a:t>
              </a:r>
            </a:p>
            <a:p>
              <a:pPr algn="ctr" eaLnBrk="1" hangingPunct="1"/>
              <a:r>
                <a:rPr lang="en-US" sz="1800">
                  <a:cs typeface="Arial" charset="0"/>
                </a:rPr>
                <a:t>Of data</a:t>
              </a:r>
            </a:p>
          </p:txBody>
        </p:sp>
        <p:sp>
          <p:nvSpPr>
            <p:cNvPr id="51214" name="AutoShape 13"/>
            <p:cNvSpPr>
              <a:spLocks noChangeAspect="1" noChangeArrowheads="1"/>
            </p:cNvSpPr>
            <p:nvPr/>
          </p:nvSpPr>
          <p:spPr bwMode="auto">
            <a:xfrm>
              <a:off x="15053" y="6144"/>
              <a:ext cx="2123" cy="1836"/>
            </a:xfrm>
            <a:prstGeom prst="hexagon">
              <a:avLst>
                <a:gd name="adj" fmla="val 28908"/>
                <a:gd name="vf" fmla="val 11547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Natural</a:t>
              </a:r>
            </a:p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Language</a:t>
              </a:r>
            </a:p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Processing</a:t>
              </a:r>
            </a:p>
          </p:txBody>
        </p:sp>
        <p:sp>
          <p:nvSpPr>
            <p:cNvPr id="51215" name="AutoShape 14"/>
            <p:cNvSpPr>
              <a:spLocks noChangeAspect="1" noChangeArrowheads="1"/>
            </p:cNvSpPr>
            <p:nvPr/>
          </p:nvSpPr>
          <p:spPr bwMode="auto">
            <a:xfrm>
              <a:off x="9792" y="9190"/>
              <a:ext cx="2123" cy="1836"/>
            </a:xfrm>
            <a:prstGeom prst="hexagon">
              <a:avLst>
                <a:gd name="adj" fmla="val 2890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charset="0"/>
                </a:rPr>
                <a:t>Annotating</a:t>
              </a:r>
            </a:p>
            <a:p>
              <a:pPr algn="ctr" eaLnBrk="1" hangingPunct="1"/>
              <a:r>
                <a:rPr lang="en-US" sz="1800">
                  <a:cs typeface="Arial" charset="0"/>
                </a:rPr>
                <a:t>Genomic</a:t>
              </a:r>
            </a:p>
            <a:p>
              <a:pPr algn="ctr" eaLnBrk="1" hangingPunct="1"/>
              <a:r>
                <a:rPr lang="en-US" sz="1800">
                  <a:cs typeface="Arial" charset="0"/>
                </a:rPr>
                <a:t>Data</a:t>
              </a:r>
            </a:p>
          </p:txBody>
        </p:sp>
        <p:sp>
          <p:nvSpPr>
            <p:cNvPr id="51216" name="AutoShape 15"/>
            <p:cNvSpPr>
              <a:spLocks noChangeAspect="1" noChangeArrowheads="1"/>
            </p:cNvSpPr>
            <p:nvPr/>
          </p:nvSpPr>
          <p:spPr bwMode="auto">
            <a:xfrm>
              <a:off x="11546" y="6144"/>
              <a:ext cx="2123" cy="1836"/>
            </a:xfrm>
            <a:prstGeom prst="hexagon">
              <a:avLst>
                <a:gd name="adj" fmla="val 28908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Project</a:t>
              </a:r>
              <a:endParaRPr lang="en-US" sz="1800">
                <a:cs typeface="Arial" charset="0"/>
              </a:endParaRPr>
            </a:p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Management</a:t>
              </a:r>
            </a:p>
          </p:txBody>
        </p:sp>
        <p:sp>
          <p:nvSpPr>
            <p:cNvPr id="51217" name="AutoShape 16"/>
            <p:cNvSpPr>
              <a:spLocks noChangeAspect="1" noChangeArrowheads="1"/>
            </p:cNvSpPr>
            <p:nvPr/>
          </p:nvSpPr>
          <p:spPr bwMode="auto">
            <a:xfrm>
              <a:off x="16807" y="9190"/>
              <a:ext cx="2123" cy="1836"/>
            </a:xfrm>
            <a:prstGeom prst="hexagon">
              <a:avLst>
                <a:gd name="adj" fmla="val 28908"/>
                <a:gd name="vf" fmla="val 11547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Workflow</a:t>
              </a:r>
            </a:p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Framework</a:t>
              </a:r>
            </a:p>
          </p:txBody>
        </p:sp>
        <p:sp>
          <p:nvSpPr>
            <p:cNvPr id="51218" name="AutoShape 17"/>
            <p:cNvSpPr>
              <a:spLocks noChangeAspect="1" noChangeArrowheads="1"/>
            </p:cNvSpPr>
            <p:nvPr/>
          </p:nvSpPr>
          <p:spPr bwMode="auto">
            <a:xfrm>
              <a:off x="9792" y="7159"/>
              <a:ext cx="2123" cy="1837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Visual Term</a:t>
              </a:r>
            </a:p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cs typeface="Arial" charset="0"/>
                </a:rPr>
                <a:t>Mapping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425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510"/>
            <a:ext cx="7086600" cy="381000"/>
          </a:xfrm>
        </p:spPr>
        <p:txBody>
          <a:bodyPr/>
          <a:lstStyle/>
          <a:p>
            <a:r>
              <a:rPr lang="en-US" sz="3200" dirty="0" smtClean="0"/>
              <a:t>Major Modes (II)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9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26524"/>
                </a:solidFill>
                <a:latin typeface="Times" charset="0"/>
                <a:ea typeface="ＭＳ Ｐゴシック" charset="0"/>
                <a:cs typeface="ＭＳ Ｐゴシック" charset="0"/>
              </a:rPr>
              <a:t>Oral Hypoglycemic Agents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295400" y="838200"/>
          <a:ext cx="7086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Document" r:id="rId4" imgW="5255172" imgH="5255172" progId="Word.Document.12">
                  <p:link updateAutomatic="1"/>
                </p:oleObj>
              </mc:Choice>
              <mc:Fallback>
                <p:oleObj name="Document" r:id="rId4" imgW="5255172" imgH="5255172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38200"/>
                        <a:ext cx="70866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76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</a:t>
            </a:r>
            <a:r>
              <a:rPr lang="en-US" smtClean="0"/>
              <a:t>strong priors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" y="0"/>
            <a:ext cx="512033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080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1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smtClean="0"/>
              <a:t>Modes of </a:t>
            </a:r>
            <a:r>
              <a:rPr lang="en-US" b="1" dirty="0" smtClean="0"/>
              <a:t>E</a:t>
            </a:r>
            <a:r>
              <a:rPr lang="en-US" dirty="0" smtClean="0"/>
              <a:t>HR </a:t>
            </a:r>
            <a:r>
              <a:rPr lang="en-US" b="1" dirty="0" smtClean="0"/>
              <a:t>D</a:t>
            </a:r>
            <a:r>
              <a:rPr lang="en-US" dirty="0" smtClean="0"/>
              <a:t>riven </a:t>
            </a:r>
            <a:r>
              <a:rPr lang="en-US" b="1" smtClean="0"/>
              <a:t>G</a:t>
            </a:r>
            <a:r>
              <a:rPr lang="en-US" smtClean="0"/>
              <a:t>enomic </a:t>
            </a:r>
            <a:r>
              <a:rPr lang="en-US" b="1" smtClean="0"/>
              <a:t>R</a:t>
            </a:r>
            <a:r>
              <a:rPr lang="en-US" smtClean="0"/>
              <a:t>esearch (EDGR)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5800" y="4267200"/>
            <a:ext cx="7658100" cy="1516836"/>
            <a:chOff x="685800" y="1905000"/>
            <a:chExt cx="7658100" cy="1516836"/>
          </a:xfrm>
        </p:grpSpPr>
        <p:sp>
          <p:nvSpPr>
            <p:cNvPr id="4" name="Can 3"/>
            <p:cNvSpPr/>
            <p:nvPr/>
          </p:nvSpPr>
          <p:spPr bwMode="auto">
            <a:xfrm>
              <a:off x="685800" y="1905000"/>
              <a:ext cx="1905000" cy="14478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EHR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7600" y="1905000"/>
              <a:ext cx="876300" cy="1447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1981200"/>
              <a:ext cx="2133600" cy="1440636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2667000" y="2590800"/>
              <a:ext cx="8382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6096000" y="2667000"/>
              <a:ext cx="8382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85800" y="2286000"/>
            <a:ext cx="8001000" cy="1447800"/>
            <a:chOff x="685800" y="3810000"/>
            <a:chExt cx="8001000" cy="1447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3810000"/>
              <a:ext cx="2133600" cy="14406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3810000"/>
              <a:ext cx="876300" cy="1447800"/>
            </a:xfrm>
            <a:prstGeom prst="rect">
              <a:avLst/>
            </a:prstGeom>
          </p:spPr>
        </p:pic>
        <p:sp>
          <p:nvSpPr>
            <p:cNvPr id="10" name="Can 9"/>
            <p:cNvSpPr/>
            <p:nvPr/>
          </p:nvSpPr>
          <p:spPr bwMode="auto">
            <a:xfrm>
              <a:off x="6781800" y="3810000"/>
              <a:ext cx="1905000" cy="14478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EHR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3124200" y="4343400"/>
              <a:ext cx="8382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5562600" y="4343400"/>
              <a:ext cx="8382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9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EDGR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Timeliness</a:t>
            </a:r>
          </a:p>
          <a:p>
            <a:r>
              <a:rPr lang="en-US" dirty="0" smtClean="0"/>
              <a:t>Clinical Relevance</a:t>
            </a:r>
          </a:p>
          <a:p>
            <a:r>
              <a:rPr lang="en-US" dirty="0" smtClean="0"/>
              <a:t>Underserved populations</a:t>
            </a:r>
          </a:p>
          <a:p>
            <a:r>
              <a:rPr lang="en-US" dirty="0" smtClean="0"/>
              <a:t>Controls</a:t>
            </a:r>
          </a:p>
          <a:p>
            <a:r>
              <a:rPr lang="en-US" dirty="0" smtClean="0"/>
              <a:t>Co-morbidity recognition (e.g. </a:t>
            </a:r>
            <a:r>
              <a:rPr lang="en-US" dirty="0" err="1" smtClean="0"/>
              <a:t>PheWAS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60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2362200" y="914400"/>
            <a:ext cx="4343400" cy="2819400"/>
            <a:chOff x="1488" y="576"/>
            <a:chExt cx="2736" cy="1776"/>
          </a:xfrm>
        </p:grpSpPr>
        <p:sp>
          <p:nvSpPr>
            <p:cNvPr id="43013" name="Rectangle 3"/>
            <p:cNvSpPr>
              <a:spLocks noChangeArrowheads="1"/>
            </p:cNvSpPr>
            <p:nvPr/>
          </p:nvSpPr>
          <p:spPr bwMode="auto">
            <a:xfrm>
              <a:off x="1488" y="912"/>
              <a:ext cx="1920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Rectangle 4"/>
            <p:cNvSpPr>
              <a:spLocks noChangeArrowheads="1"/>
            </p:cNvSpPr>
            <p:nvPr/>
          </p:nvSpPr>
          <p:spPr bwMode="auto">
            <a:xfrm>
              <a:off x="3264" y="576"/>
              <a:ext cx="960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0" name="Freeform 5"/>
          <p:cNvSpPr>
            <a:spLocks/>
          </p:cNvSpPr>
          <p:nvPr/>
        </p:nvSpPr>
        <p:spPr bwMode="auto">
          <a:xfrm>
            <a:off x="1752600" y="3048000"/>
            <a:ext cx="5715000" cy="2971800"/>
          </a:xfrm>
          <a:custGeom>
            <a:avLst/>
            <a:gdLst>
              <a:gd name="T0" fmla="*/ 2147483647 w 3600"/>
              <a:gd name="T1" fmla="*/ 0 h 1872"/>
              <a:gd name="T2" fmla="*/ 2147483647 w 3600"/>
              <a:gd name="T3" fmla="*/ 2147483647 h 1872"/>
              <a:gd name="T4" fmla="*/ 2147483647 w 3600"/>
              <a:gd name="T5" fmla="*/ 2147483647 h 1872"/>
              <a:gd name="T6" fmla="*/ 0 w 3600"/>
              <a:gd name="T7" fmla="*/ 2147483647 h 1872"/>
              <a:gd name="T8" fmla="*/ 0 w 3600"/>
              <a:gd name="T9" fmla="*/ 2147483647 h 1872"/>
              <a:gd name="T10" fmla="*/ 2147483647 w 3600"/>
              <a:gd name="T11" fmla="*/ 2147483647 h 1872"/>
              <a:gd name="T12" fmla="*/ 2147483647 w 3600"/>
              <a:gd name="T13" fmla="*/ 0 h 1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00"/>
              <a:gd name="T22" fmla="*/ 0 h 1872"/>
              <a:gd name="T23" fmla="*/ 3600 w 3600"/>
              <a:gd name="T24" fmla="*/ 1872 h 18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00" h="1872">
                <a:moveTo>
                  <a:pt x="3600" y="0"/>
                </a:moveTo>
                <a:lnTo>
                  <a:pt x="1632" y="1392"/>
                </a:lnTo>
                <a:lnTo>
                  <a:pt x="240" y="1632"/>
                </a:lnTo>
                <a:lnTo>
                  <a:pt x="0" y="1680"/>
                </a:lnTo>
                <a:lnTo>
                  <a:pt x="0" y="1872"/>
                </a:lnTo>
                <a:lnTo>
                  <a:pt x="3600" y="1824"/>
                </a:lnTo>
                <a:lnTo>
                  <a:pt x="3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Accrual Rates</a:t>
            </a:r>
          </a:p>
        </p:txBody>
      </p:sp>
      <p:pic>
        <p:nvPicPr>
          <p:cNvPr id="43012" name="Picture 7" descr="fig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5710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6096000"/>
            <a:ext cx="486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Murphy </a:t>
            </a:r>
            <a:r>
              <a:rPr lang="en-US" i="1" dirty="0" smtClean="0"/>
              <a:t>et al </a:t>
            </a:r>
            <a:r>
              <a:rPr lang="en-US" dirty="0" smtClean="0"/>
              <a:t>Genome Research,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9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Costs</a:t>
            </a:r>
          </a:p>
        </p:txBody>
      </p:sp>
      <p:pic>
        <p:nvPicPr>
          <p:cNvPr id="45058" name="Picture 3" descr="Fig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8988425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1143000" y="3886200"/>
            <a:ext cx="7391400" cy="38100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rgbClr val="47FF5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1066800" y="914400"/>
            <a:ext cx="7467600" cy="320040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rgbClr val="FF0024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1676400" y="1143000"/>
            <a:ext cx="2514600" cy="99060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rgbClr val="FF0024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1752600" y="2057400"/>
            <a:ext cx="2362200" cy="15240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rgbClr val="47FF5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86200" y="5334000"/>
            <a:ext cx="486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Murphy </a:t>
            </a:r>
            <a:r>
              <a:rPr lang="en-US" i="1" dirty="0" smtClean="0"/>
              <a:t>et al </a:t>
            </a:r>
            <a:r>
              <a:rPr lang="en-US" dirty="0" smtClean="0"/>
              <a:t>Genome Research,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8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685800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Kurreeman</a:t>
            </a:r>
            <a:r>
              <a:rPr lang="en-US" dirty="0" smtClean="0"/>
              <a:t>, AJHG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304800"/>
            <a:ext cx="201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</a:t>
            </a:r>
            <a:r>
              <a:rPr lang="en-US" smtClean="0"/>
              <a:t>it works…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3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2b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i2b2.pot</Template>
  <TotalTime>7545</TotalTime>
  <Words>591</Words>
  <Application>Microsoft Macintosh PowerPoint</Application>
  <PresentationFormat>On-screen Show (4:3)</PresentationFormat>
  <Paragraphs>122</Paragraphs>
  <Slides>24</Slides>
  <Notes>13</Notes>
  <HiddenSlides>0</HiddenSlides>
  <MMClips>0</MMClips>
  <ScaleCrop>false</ScaleCrop>
  <HeadingPairs>
    <vt:vector size="10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i2b2</vt:lpstr>
      <vt:lpstr>???</vt:lpstr>
      <vt:lpstr>Document</vt:lpstr>
      <vt:lpstr>Worksheet</vt:lpstr>
      <vt:lpstr>From Bedside to Bench and Back</vt:lpstr>
      <vt:lpstr>PowerPoint Presentation</vt:lpstr>
      <vt:lpstr>Oral Hypoglycemic Agents</vt:lpstr>
      <vt:lpstr>Without strong priors</vt:lpstr>
      <vt:lpstr>Major Modes of EHR Driven Genomic Research (EDGR)</vt:lpstr>
      <vt:lpstr>EDGR Advantages</vt:lpstr>
      <vt:lpstr>Accrual Rates</vt:lpstr>
      <vt:lpstr>Costs</vt:lpstr>
      <vt:lpstr>PowerPoint Presentation</vt:lpstr>
      <vt:lpstr>PowerPoint Presentation</vt:lpstr>
      <vt:lpstr>Timeline</vt:lpstr>
      <vt:lpstr>EDGR Challenges</vt:lpstr>
      <vt:lpstr>Application to a common pediatric disease</vt:lpstr>
      <vt:lpstr>Aggregating across 4 hospitals, 3 i2b2 instances</vt:lpstr>
      <vt:lpstr>PowerPoint Presentation</vt:lpstr>
      <vt:lpstr>Co-morbidities in autism vs. hospital population</vt:lpstr>
      <vt:lpstr>2012</vt:lpstr>
      <vt:lpstr>Thank you</vt:lpstr>
      <vt:lpstr>Challenge: Efficiently Reach Large N for Population studies</vt:lpstr>
      <vt:lpstr>Who? Health Care Utilization (Hospitalization, ED Visits)</vt:lpstr>
      <vt:lpstr>NLP (and comedy) is not pretty</vt:lpstr>
      <vt:lpstr>Crimson: Core Functions</vt:lpstr>
      <vt:lpstr>Free and Open Source Translational  Toolkit: Implementations</vt:lpstr>
      <vt:lpstr>Major Modes (II)</vt:lpstr>
      <vt:lpstr>NewbornGrandRounds</vt:lpstr>
    </vt:vector>
  </TitlesOfParts>
  <Company>CHIP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The Healthcare System For Research In The Genomic Era </dc:title>
  <cp:lastModifiedBy>Zak Kohane</cp:lastModifiedBy>
  <cp:revision>204</cp:revision>
  <dcterms:modified xsi:type="dcterms:W3CDTF">2011-06-28T03:05:53Z</dcterms:modified>
</cp:coreProperties>
</file>